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9"/>
  </p:notesMasterIdLst>
  <p:sldIdLst>
    <p:sldId id="297" r:id="rId6"/>
    <p:sldId id="260" r:id="rId7"/>
    <p:sldId id="261" r:id="rId8"/>
    <p:sldId id="284" r:id="rId9"/>
    <p:sldId id="293" r:id="rId10"/>
    <p:sldId id="287" r:id="rId11"/>
    <p:sldId id="262" r:id="rId12"/>
    <p:sldId id="300" r:id="rId13"/>
    <p:sldId id="298" r:id="rId14"/>
    <p:sldId id="304" r:id="rId15"/>
    <p:sldId id="310" r:id="rId16"/>
    <p:sldId id="295" r:id="rId17"/>
    <p:sldId id="305" r:id="rId18"/>
    <p:sldId id="301" r:id="rId19"/>
    <p:sldId id="303" r:id="rId20"/>
    <p:sldId id="308" r:id="rId21"/>
    <p:sldId id="307" r:id="rId22"/>
    <p:sldId id="311" r:id="rId23"/>
    <p:sldId id="296" r:id="rId24"/>
    <p:sldId id="291" r:id="rId25"/>
    <p:sldId id="309" r:id="rId26"/>
    <p:sldId id="282" r:id="rId27"/>
    <p:sldId id="30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28" clrIdx="0">
    <p:extLst>
      <p:ext uri="{19B8F6BF-5375-455C-9EA6-DF929625EA0E}">
        <p15:presenceInfo xmlns:p15="http://schemas.microsoft.com/office/powerpoint/2012/main" userId="S::kmorgan@firstinspires.org::19752d8f-270a-426b-91ad-1bf5c79275bc" providerId="AD"/>
      </p:ext>
    </p:extLst>
  </p:cmAuthor>
  <p:cmAuthor id="2" name="Tammy Pankey" initials="TP" lastIdx="38" clrIdx="1">
    <p:extLst>
      <p:ext uri="{19B8F6BF-5375-455C-9EA6-DF929625EA0E}">
        <p15:presenceInfo xmlns:p15="http://schemas.microsoft.com/office/powerpoint/2012/main" userId="S::tpankey@firstinspires.org::89b84b47-0384-4d66-b56e-dc00ebdb68cf" providerId="AD"/>
      </p:ext>
    </p:extLst>
  </p:cmAuthor>
  <p:cmAuthor id="3" name="Betsy Daniels" initials="BD" lastIdx="3" clrIdx="2">
    <p:extLst>
      <p:ext uri="{19B8F6BF-5375-455C-9EA6-DF929625EA0E}">
        <p15:presenceInfo xmlns:p15="http://schemas.microsoft.com/office/powerpoint/2012/main" userId="S::bdaniels@firstinspires.org::a44171bd-6c25-4139-ab16-062dbd6de4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ABE6FB"/>
    <a:srgbClr val="CCFFFF"/>
    <a:srgbClr val="4472C4"/>
    <a:srgbClr val="00A551"/>
    <a:srgbClr val="00A651"/>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3ED8F-204F-48FD-B095-32568670B1ED}" v="11" dt="2021-08-06T18:27:43.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361" autoAdjust="0"/>
  </p:normalViewPr>
  <p:slideViewPr>
    <p:cSldViewPr snapToGrid="0">
      <p:cViewPr varScale="1">
        <p:scale>
          <a:sx n="98" d="100"/>
          <a:sy n="98" d="100"/>
        </p:scale>
        <p:origin x="2488" y="200"/>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2F83ED8F-204F-48FD-B095-32568670B1ED}"/>
    <pc:docChg chg="custSel addSld modSld sldOrd">
      <pc:chgData name="Kathy Morgan" userId="19752d8f-270a-426b-91ad-1bf5c79275bc" providerId="ADAL" clId="{2F83ED8F-204F-48FD-B095-32568670B1ED}" dt="2021-08-06T18:28:51.762" v="150" actId="1076"/>
      <pc:docMkLst>
        <pc:docMk/>
      </pc:docMkLst>
      <pc:sldChg chg="addSp modSp mod">
        <pc:chgData name="Kathy Morgan" userId="19752d8f-270a-426b-91ad-1bf5c79275bc" providerId="ADAL" clId="{2F83ED8F-204F-48FD-B095-32568670B1ED}" dt="2021-08-05T20:53:26.851" v="1" actId="1076"/>
        <pc:sldMkLst>
          <pc:docMk/>
          <pc:sldMk cId="1717468709" sldId="260"/>
        </pc:sldMkLst>
        <pc:picChg chg="add mod">
          <ac:chgData name="Kathy Morgan" userId="19752d8f-270a-426b-91ad-1bf5c79275bc" providerId="ADAL" clId="{2F83ED8F-204F-48FD-B095-32568670B1ED}" dt="2021-08-05T20:53:26.851" v="1" actId="1076"/>
          <ac:picMkLst>
            <pc:docMk/>
            <pc:sldMk cId="1717468709" sldId="260"/>
            <ac:picMk id="8" creationId="{E2836044-BF69-44CB-8146-73D4BCF475E5}"/>
          </ac:picMkLst>
        </pc:picChg>
      </pc:sldChg>
      <pc:sldChg chg="addSp modSp mod">
        <pc:chgData name="Kathy Morgan" userId="19752d8f-270a-426b-91ad-1bf5c79275bc" providerId="ADAL" clId="{2F83ED8F-204F-48FD-B095-32568670B1ED}" dt="2021-08-05T20:55:58.659" v="49" actId="732"/>
        <pc:sldMkLst>
          <pc:docMk/>
          <pc:sldMk cId="3822573366" sldId="262"/>
        </pc:sldMkLst>
        <pc:picChg chg="mod">
          <ac:chgData name="Kathy Morgan" userId="19752d8f-270a-426b-91ad-1bf5c79275bc" providerId="ADAL" clId="{2F83ED8F-204F-48FD-B095-32568670B1ED}" dt="2021-08-05T20:55:14.900" v="46" actId="1035"/>
          <ac:picMkLst>
            <pc:docMk/>
            <pc:sldMk cId="3822573366" sldId="262"/>
            <ac:picMk id="7" creationId="{219B2643-CCAA-4FED-9040-269D7273DC63}"/>
          </ac:picMkLst>
        </pc:picChg>
        <pc:picChg chg="add mod modCrop">
          <ac:chgData name="Kathy Morgan" userId="19752d8f-270a-426b-91ad-1bf5c79275bc" providerId="ADAL" clId="{2F83ED8F-204F-48FD-B095-32568670B1ED}" dt="2021-08-05T20:55:58.659" v="49" actId="732"/>
          <ac:picMkLst>
            <pc:docMk/>
            <pc:sldMk cId="3822573366" sldId="262"/>
            <ac:picMk id="8" creationId="{68B0B8E5-B001-49CC-A182-D0E88DFFAB20}"/>
          </ac:picMkLst>
        </pc:picChg>
      </pc:sldChg>
      <pc:sldChg chg="ord">
        <pc:chgData name="Kathy Morgan" userId="19752d8f-270a-426b-91ad-1bf5c79275bc" providerId="ADAL" clId="{2F83ED8F-204F-48FD-B095-32568670B1ED}" dt="2021-08-05T20:59:30.746" v="69"/>
        <pc:sldMkLst>
          <pc:docMk/>
          <pc:sldMk cId="3198983479" sldId="282"/>
        </pc:sldMkLst>
      </pc:sldChg>
      <pc:sldChg chg="delCm">
        <pc:chgData name="Kathy Morgan" userId="19752d8f-270a-426b-91ad-1bf5c79275bc" providerId="ADAL" clId="{2F83ED8F-204F-48FD-B095-32568670B1ED}" dt="2021-08-05T21:00:48.603" v="77" actId="1592"/>
        <pc:sldMkLst>
          <pc:docMk/>
          <pc:sldMk cId="2332097036" sldId="291"/>
        </pc:sldMkLst>
      </pc:sldChg>
      <pc:sldChg chg="delCm">
        <pc:chgData name="Kathy Morgan" userId="19752d8f-270a-426b-91ad-1bf5c79275bc" providerId="ADAL" clId="{2F83ED8F-204F-48FD-B095-32568670B1ED}" dt="2021-08-05T21:00:37.615" v="76" actId="1592"/>
        <pc:sldMkLst>
          <pc:docMk/>
          <pc:sldMk cId="2937528002" sldId="296"/>
        </pc:sldMkLst>
      </pc:sldChg>
      <pc:sldChg chg="addSp modSp mod">
        <pc:chgData name="Kathy Morgan" userId="19752d8f-270a-426b-91ad-1bf5c79275bc" providerId="ADAL" clId="{2F83ED8F-204F-48FD-B095-32568670B1ED}" dt="2021-08-05T20:59:24.104" v="67" actId="20577"/>
        <pc:sldMkLst>
          <pc:docMk/>
          <pc:sldMk cId="1012736168" sldId="303"/>
        </pc:sldMkLst>
        <pc:spChg chg="add mod">
          <ac:chgData name="Kathy Morgan" userId="19752d8f-270a-426b-91ad-1bf5c79275bc" providerId="ADAL" clId="{2F83ED8F-204F-48FD-B095-32568670B1ED}" dt="2021-08-05T20:59:24.104" v="67" actId="20577"/>
          <ac:spMkLst>
            <pc:docMk/>
            <pc:sldMk cId="1012736168" sldId="303"/>
            <ac:spMk id="4" creationId="{9191529A-9DAC-46D9-AD55-54BEEC540BCF}"/>
          </ac:spMkLst>
        </pc:spChg>
        <pc:picChg chg="add mod">
          <ac:chgData name="Kathy Morgan" userId="19752d8f-270a-426b-91ad-1bf5c79275bc" providerId="ADAL" clId="{2F83ED8F-204F-48FD-B095-32568670B1ED}" dt="2021-08-05T20:59:02.354" v="65"/>
          <ac:picMkLst>
            <pc:docMk/>
            <pc:sldMk cId="1012736168" sldId="303"/>
            <ac:picMk id="5" creationId="{132650FC-C6C0-447C-B126-89E9C5E4D19A}"/>
          </ac:picMkLst>
        </pc:picChg>
      </pc:sldChg>
      <pc:sldChg chg="addSp delSp modSp mod">
        <pc:chgData name="Kathy Morgan" userId="19752d8f-270a-426b-91ad-1bf5c79275bc" providerId="ADAL" clId="{2F83ED8F-204F-48FD-B095-32568670B1ED}" dt="2021-08-05T20:58:20.509" v="58" actId="20577"/>
        <pc:sldMkLst>
          <pc:docMk/>
          <pc:sldMk cId="3041620155" sldId="304"/>
        </pc:sldMkLst>
        <pc:spChg chg="add mod">
          <ac:chgData name="Kathy Morgan" userId="19752d8f-270a-426b-91ad-1bf5c79275bc" providerId="ADAL" clId="{2F83ED8F-204F-48FD-B095-32568670B1ED}" dt="2021-08-05T20:58:20.509" v="58" actId="20577"/>
          <ac:spMkLst>
            <pc:docMk/>
            <pc:sldMk cId="3041620155" sldId="304"/>
            <ac:spMk id="8" creationId="{9C1FD6C5-57E2-4D9B-B438-6AF6C2A81ED7}"/>
          </ac:spMkLst>
        </pc:spChg>
        <pc:picChg chg="add del mod">
          <ac:chgData name="Kathy Morgan" userId="19752d8f-270a-426b-91ad-1bf5c79275bc" providerId="ADAL" clId="{2F83ED8F-204F-48FD-B095-32568670B1ED}" dt="2021-08-05T20:57:20.075" v="51"/>
          <ac:picMkLst>
            <pc:docMk/>
            <pc:sldMk cId="3041620155" sldId="304"/>
            <ac:picMk id="4" creationId="{A57E8542-50E9-4F45-8705-4F7CF78C75C3}"/>
          </ac:picMkLst>
        </pc:picChg>
        <pc:picChg chg="add del mod">
          <ac:chgData name="Kathy Morgan" userId="19752d8f-270a-426b-91ad-1bf5c79275bc" providerId="ADAL" clId="{2F83ED8F-204F-48FD-B095-32568670B1ED}" dt="2021-08-05T20:57:34.850" v="53" actId="478"/>
          <ac:picMkLst>
            <pc:docMk/>
            <pc:sldMk cId="3041620155" sldId="304"/>
            <ac:picMk id="5" creationId="{FF5F0DB3-6FAC-4916-88FB-56B20A65BC52}"/>
          </ac:picMkLst>
        </pc:picChg>
        <pc:picChg chg="add del mod">
          <ac:chgData name="Kathy Morgan" userId="19752d8f-270a-426b-91ad-1bf5c79275bc" providerId="ADAL" clId="{2F83ED8F-204F-48FD-B095-32568670B1ED}" dt="2021-08-05T20:57:38.786" v="55" actId="478"/>
          <ac:picMkLst>
            <pc:docMk/>
            <pc:sldMk cId="3041620155" sldId="304"/>
            <ac:picMk id="7" creationId="{F7D3ECF5-8997-4346-9B34-0172C1CA8EFC}"/>
          </ac:picMkLst>
        </pc:picChg>
        <pc:picChg chg="add mod">
          <ac:chgData name="Kathy Morgan" userId="19752d8f-270a-426b-91ad-1bf5c79275bc" providerId="ADAL" clId="{2F83ED8F-204F-48FD-B095-32568670B1ED}" dt="2021-08-05T20:58:00.433" v="56"/>
          <ac:picMkLst>
            <pc:docMk/>
            <pc:sldMk cId="3041620155" sldId="304"/>
            <ac:picMk id="9" creationId="{4AF8ACCD-7C86-496B-AC3D-6CBAED0B79FC}"/>
          </ac:picMkLst>
        </pc:picChg>
      </pc:sldChg>
      <pc:sldChg chg="addSp modSp mod">
        <pc:chgData name="Kathy Morgan" userId="19752d8f-270a-426b-91ad-1bf5c79275bc" providerId="ADAL" clId="{2F83ED8F-204F-48FD-B095-32568670B1ED}" dt="2021-08-05T20:58:58.065" v="64" actId="20577"/>
        <pc:sldMkLst>
          <pc:docMk/>
          <pc:sldMk cId="1945238784" sldId="305"/>
        </pc:sldMkLst>
        <pc:spChg chg="add mod">
          <ac:chgData name="Kathy Morgan" userId="19752d8f-270a-426b-91ad-1bf5c79275bc" providerId="ADAL" clId="{2F83ED8F-204F-48FD-B095-32568670B1ED}" dt="2021-08-05T20:58:58.065" v="64" actId="20577"/>
          <ac:spMkLst>
            <pc:docMk/>
            <pc:sldMk cId="1945238784" sldId="305"/>
            <ac:spMk id="4" creationId="{CEC11811-D9D2-4AE0-ACCC-B01E9EC0527E}"/>
          </ac:spMkLst>
        </pc:spChg>
        <pc:picChg chg="add mod">
          <ac:chgData name="Kathy Morgan" userId="19752d8f-270a-426b-91ad-1bf5c79275bc" providerId="ADAL" clId="{2F83ED8F-204F-48FD-B095-32568670B1ED}" dt="2021-08-05T20:58:46.243" v="62"/>
          <ac:picMkLst>
            <pc:docMk/>
            <pc:sldMk cId="1945238784" sldId="305"/>
            <ac:picMk id="6" creationId="{C94A208E-DF19-4B82-9A1E-75FAE2394370}"/>
          </ac:picMkLst>
        </pc:picChg>
      </pc:sldChg>
      <pc:sldChg chg="modSp mod delCm">
        <pc:chgData name="Kathy Morgan" userId="19752d8f-270a-426b-91ad-1bf5c79275bc" providerId="ADAL" clId="{2F83ED8F-204F-48FD-B095-32568670B1ED}" dt="2021-08-05T21:00:22.290" v="75" actId="1592"/>
        <pc:sldMkLst>
          <pc:docMk/>
          <pc:sldMk cId="133115148" sldId="308"/>
        </pc:sldMkLst>
        <pc:picChg chg="mod modCrop">
          <ac:chgData name="Kathy Morgan" userId="19752d8f-270a-426b-91ad-1bf5c79275bc" providerId="ADAL" clId="{2F83ED8F-204F-48FD-B095-32568670B1ED}" dt="2021-08-05T21:00:14.801" v="74" actId="14100"/>
          <ac:picMkLst>
            <pc:docMk/>
            <pc:sldMk cId="133115148" sldId="308"/>
            <ac:picMk id="8" creationId="{65E1A4CA-4196-4697-B887-4DE47D8A2D9C}"/>
          </ac:picMkLst>
        </pc:picChg>
      </pc:sldChg>
      <pc:sldChg chg="modNotesTx">
        <pc:chgData name="Kathy Morgan" userId="19752d8f-270a-426b-91ad-1bf5c79275bc" providerId="ADAL" clId="{2F83ED8F-204F-48FD-B095-32568670B1ED}" dt="2021-08-05T21:10:21.571" v="122" actId="20577"/>
        <pc:sldMkLst>
          <pc:docMk/>
          <pc:sldMk cId="2671776133" sldId="309"/>
        </pc:sldMkLst>
      </pc:sldChg>
      <pc:sldChg chg="addSp modSp mod">
        <pc:chgData name="Kathy Morgan" userId="19752d8f-270a-426b-91ad-1bf5c79275bc" providerId="ADAL" clId="{2F83ED8F-204F-48FD-B095-32568670B1ED}" dt="2021-08-05T20:58:42.706" v="61" actId="20577"/>
        <pc:sldMkLst>
          <pc:docMk/>
          <pc:sldMk cId="328189371" sldId="310"/>
        </pc:sldMkLst>
        <pc:spChg chg="add mod">
          <ac:chgData name="Kathy Morgan" userId="19752d8f-270a-426b-91ad-1bf5c79275bc" providerId="ADAL" clId="{2F83ED8F-204F-48FD-B095-32568670B1ED}" dt="2021-08-05T20:58:42.706" v="61" actId="20577"/>
          <ac:spMkLst>
            <pc:docMk/>
            <pc:sldMk cId="328189371" sldId="310"/>
            <ac:spMk id="4" creationId="{4AA9FC3A-8F1A-49BC-9B9E-616EDE7D36B2}"/>
          </ac:spMkLst>
        </pc:spChg>
        <pc:picChg chg="add mod">
          <ac:chgData name="Kathy Morgan" userId="19752d8f-270a-426b-91ad-1bf5c79275bc" providerId="ADAL" clId="{2F83ED8F-204F-48FD-B095-32568670B1ED}" dt="2021-08-05T20:58:23.874" v="59"/>
          <ac:picMkLst>
            <pc:docMk/>
            <pc:sldMk cId="328189371" sldId="310"/>
            <ac:picMk id="5" creationId="{9850DF4D-ADA1-4A17-B9CE-A20AC5AB6C8D}"/>
          </ac:picMkLst>
        </pc:picChg>
      </pc:sldChg>
      <pc:sldChg chg="modSp add mod">
        <pc:chgData name="Kathy Morgan" userId="19752d8f-270a-426b-91ad-1bf5c79275bc" providerId="ADAL" clId="{2F83ED8F-204F-48FD-B095-32568670B1ED}" dt="2021-08-06T18:28:51.762" v="150" actId="1076"/>
        <pc:sldMkLst>
          <pc:docMk/>
          <pc:sldMk cId="2130926778" sldId="311"/>
        </pc:sldMkLst>
        <pc:spChg chg="mod">
          <ac:chgData name="Kathy Morgan" userId="19752d8f-270a-426b-91ad-1bf5c79275bc" providerId="ADAL" clId="{2F83ED8F-204F-48FD-B095-32568670B1ED}" dt="2021-08-06T18:28:51.762" v="150" actId="1076"/>
          <ac:spMkLst>
            <pc:docMk/>
            <pc:sldMk cId="2130926778" sldId="311"/>
            <ac:spMk id="11" creationId="{62140F61-8F65-423D-8425-EEC625D9EEC4}"/>
          </ac:spMkLst>
        </pc:spChg>
        <pc:spChg chg="mod">
          <ac:chgData name="Kathy Morgan" userId="19752d8f-270a-426b-91ad-1bf5c79275bc" providerId="ADAL" clId="{2F83ED8F-204F-48FD-B095-32568670B1ED}" dt="2021-08-06T18:28:38.588" v="139" actId="14100"/>
          <ac:spMkLst>
            <pc:docMk/>
            <pc:sldMk cId="2130926778" sldId="311"/>
            <ac:spMk id="13" creationId="{00E0DEEE-274F-41CA-A1D8-CFA7BD6265AF}"/>
          </ac:spMkLst>
        </pc:spChg>
        <pc:spChg chg="mod">
          <ac:chgData name="Kathy Morgan" userId="19752d8f-270a-426b-91ad-1bf5c79275bc" providerId="ADAL" clId="{2F83ED8F-204F-48FD-B095-32568670B1ED}" dt="2021-08-06T18:28:41.934" v="142" actId="14100"/>
          <ac:spMkLst>
            <pc:docMk/>
            <pc:sldMk cId="2130926778" sldId="311"/>
            <ac:spMk id="15" creationId="{8AAE8026-BC29-46A5-809D-F9D88A10073A}"/>
          </ac:spMkLst>
        </pc:spChg>
        <pc:spChg chg="mod">
          <ac:chgData name="Kathy Morgan" userId="19752d8f-270a-426b-91ad-1bf5c79275bc" providerId="ADAL" clId="{2F83ED8F-204F-48FD-B095-32568670B1ED}" dt="2021-08-06T18:28:35.822" v="136" actId="14100"/>
          <ac:spMkLst>
            <pc:docMk/>
            <pc:sldMk cId="2130926778" sldId="311"/>
            <ac:spMk id="17" creationId="{CD832C2F-1E35-48EA-A45B-008F54F4C4F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10/16/21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77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81452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4252726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369327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166572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2272056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3572376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baseline="0" dirty="0">
                <a:latin typeface="Arial-BoldMT"/>
              </a:rPr>
              <a:t>Facilitator Tips</a:t>
            </a:r>
            <a:endParaRPr lang="en-US" sz="12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will learn about four different Project Sparks to inspire their Innovation Project. Have them keep notes of their ideas.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can think of ways to improve existing solutions to the Project Sparks. Their ideas don’t have to be brand new.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16</a:t>
            </a:fld>
            <a:endParaRPr lang="en-US"/>
          </a:p>
        </p:txBody>
      </p:sp>
    </p:spTree>
    <p:extLst>
      <p:ext uri="{BB962C8B-B14F-4D97-AF65-F5344CB8AC3E}">
        <p14:creationId xmlns:p14="http://schemas.microsoft.com/office/powerpoint/2010/main" val="379436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17</a:t>
            </a:fld>
            <a:endParaRPr lang="en-US"/>
          </a:p>
        </p:txBody>
      </p:sp>
    </p:spTree>
    <p:extLst>
      <p:ext uri="{BB962C8B-B14F-4D97-AF65-F5344CB8AC3E}">
        <p14:creationId xmlns:p14="http://schemas.microsoft.com/office/powerpoint/2010/main" val="249237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211D1E"/>
                </a:solidFill>
                <a:latin typeface="Arial" panose="020B0604020202020204" pitchFamily="34" charset="0"/>
              </a:rPr>
              <a:t>Place the completed models on the mat with Dual Lock™ according to the field setup in the </a:t>
            </a:r>
            <a:r>
              <a:rPr lang="en-US" sz="1800" b="0" i="1" u="none" strike="noStrike" baseline="0">
                <a:solidFill>
                  <a:srgbClr val="211D1E"/>
                </a:solidFill>
                <a:latin typeface="Arial" panose="020B0604020202020204" pitchFamily="34" charset="0"/>
              </a:rPr>
              <a:t>Robot Game Rulebook</a:t>
            </a:r>
            <a:r>
              <a:rPr lang="en-US" sz="1800" b="0" i="0" u="none" strike="noStrike" baseline="0">
                <a:solidFill>
                  <a:srgbClr val="211D1E"/>
                </a:solidFill>
                <a:latin typeface="Arial" panose="020B0604020202020204" pitchFamily="34" charset="0"/>
              </a:rPr>
              <a:t>. </a:t>
            </a:r>
            <a:endParaRPr lang="en-US" sz="1800" b="0" i="0" u="none" strike="noStrike" baseline="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18</a:t>
            </a:fld>
            <a:endParaRPr lang="en-US"/>
          </a:p>
        </p:txBody>
      </p:sp>
    </p:spTree>
    <p:extLst>
      <p:ext uri="{BB962C8B-B14F-4D97-AF65-F5344CB8AC3E}">
        <p14:creationId xmlns:p14="http://schemas.microsoft.com/office/powerpoint/2010/main" val="241365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19</a:t>
            </a:fld>
            <a:endParaRPr lang="en-US"/>
          </a:p>
        </p:txBody>
      </p:sp>
    </p:spTree>
    <p:extLst>
      <p:ext uri="{BB962C8B-B14F-4D97-AF65-F5344CB8AC3E}">
        <p14:creationId xmlns:p14="http://schemas.microsoft.com/office/powerpoint/2010/main" val="395311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rial-BoldMT"/>
              </a:rPr>
              <a:t>Facilitator Tips</a:t>
            </a:r>
          </a:p>
          <a:p>
            <a:pPr marL="285750" indent="-285750" algn="l">
              <a:buFont typeface="Arial" panose="020B0604020202020204" pitchFamily="34" charset="0"/>
              <a:buChar char="•"/>
            </a:pPr>
            <a:r>
              <a:rPr lang="en-US" sz="1800" b="0" i="0" u="none" strike="noStrike" baseline="0" dirty="0">
                <a:solidFill>
                  <a:srgbClr val="211D1E"/>
                </a:solidFill>
                <a:latin typeface="Arial" panose="020B0604020202020204" pitchFamily="34" charset="0"/>
              </a:rPr>
              <a:t>As the team completes the sessions, ask them to collect evidence of their use of the Core Values. What does it look like, what does it sound like when people are using the Core Values appropriately?</a:t>
            </a:r>
            <a:endParaRPr lang="en-US" sz="1800" b="1" i="0" u="none" strike="noStrike" baseline="0" dirty="0">
              <a:latin typeface="Arial-BoldM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20</a:t>
            </a:fld>
            <a:endParaRPr lang="en-US"/>
          </a:p>
        </p:txBody>
      </p:sp>
    </p:spTree>
    <p:extLst>
      <p:ext uri="{BB962C8B-B14F-4D97-AF65-F5344CB8AC3E}">
        <p14:creationId xmlns:p14="http://schemas.microsoft.com/office/powerpoint/2010/main" val="3548364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relevant, age-appropriate video for your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one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Roboto" panose="02000000000000000000" pitchFamily="2" charset="0"/>
              </a:rPr>
              <a:t>This "Flying Drawbridge" Lifts And Lowers In A </a:t>
            </a:r>
            <a:r>
              <a:rPr lang="en-US" b="0" i="0">
                <a:effectLst/>
                <a:latin typeface="Roboto" panose="02000000000000000000" pitchFamily="2" charset="0"/>
              </a:rPr>
              <a:t>Unique Way from Tech Insider – Length 3:11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https://youtu.be/Bxh3S5Ov5nE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21</a:t>
            </a:fld>
            <a:endParaRPr lang="en-US"/>
          </a:p>
        </p:txBody>
      </p:sp>
    </p:spTree>
    <p:extLst>
      <p:ext uri="{BB962C8B-B14F-4D97-AF65-F5344CB8AC3E}">
        <p14:creationId xmlns:p14="http://schemas.microsoft.com/office/powerpoint/2010/main" val="347650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22</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Facilitator Tips</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Goals should be tangible and something the team can achieve. The team can read over the judging rubrics for ideas.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Team planning and project management is important to achieve goals and be ready for the tournament. </a:t>
            </a:r>
            <a:endParaRPr lang="en-US" sz="1800" b="1" i="0" u="none" strike="noStrike" baseline="0" dirty="0">
              <a:latin typeface="Arial-BoldM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Facilitator Tips</a:t>
            </a:r>
            <a:endParaRPr lang="en-US" sz="1800" b="0" i="0" u="none" strike="noStrike" baseline="0" dirty="0">
              <a:solidFill>
                <a:srgbClr val="000000"/>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the team check that the wires are plugged into the right ports and that the ports used match their program.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To make missions easier to complete, the team can build LEGO® attachments and fit them onto the robot.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Robot Game Connection: Have the team think about how to use the attachment from the robot lesson to complete missions.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199455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142510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2644555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Provide the digital building instructions Books 10-12 to the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will need Bags 10-12 from the Challenge set.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36345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Consider inviting an expert or someone who works in this area to talk about the Project Sparks.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64064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17105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10/16/21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jpeg"/><Relationship Id="rId5" Type="http://schemas.openxmlformats.org/officeDocument/2006/relationships/image" Target="../media/image33.emf"/><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1" y="-5051"/>
            <a:ext cx="9144001" cy="6858001"/>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39" y="863253"/>
            <a:ext cx="3734151" cy="916120"/>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Session 3</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717593" y="3552741"/>
            <a:ext cx="4465484" cy="3309147"/>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4"/>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5"/>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 company name&#10;&#10;Description automatically generated">
            <a:extLst>
              <a:ext uri="{FF2B5EF4-FFF2-40B4-BE49-F238E27FC236}">
                <a16:creationId xmlns:a16="http://schemas.microsoft.com/office/drawing/2014/main" id="{740D2BD1-83B5-4863-8371-2027926CFA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6224" y="265835"/>
            <a:ext cx="1730130" cy="1088136"/>
          </a:xfrm>
          <a:prstGeom prst="rect">
            <a:avLst/>
          </a:prstGeom>
        </p:spPr>
      </p:pic>
      <p:sp>
        <p:nvSpPr>
          <p:cNvPr id="19" name="Rectangle: Rounded Corners 18">
            <a:extLst>
              <a:ext uri="{FF2B5EF4-FFF2-40B4-BE49-F238E27FC236}">
                <a16:creationId xmlns:a16="http://schemas.microsoft.com/office/drawing/2014/main" id="{4A68C850-6E2B-458E-8655-A632EC080CDA}"/>
              </a:ext>
            </a:extLst>
          </p:cNvPr>
          <p:cNvSpPr/>
          <p:nvPr/>
        </p:nvSpPr>
        <p:spPr>
          <a:xfrm>
            <a:off x="281689" y="3068997"/>
            <a:ext cx="3734152" cy="3302984"/>
          </a:xfrm>
          <a:prstGeom prst="roundRect">
            <a:avLst/>
          </a:prstGeom>
          <a:solidFill>
            <a:schemeClr val="bg1"/>
          </a:solid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elicopter with a fire extinguisher attached to it&#10;&#10;Description automatically generated with low confidence">
            <a:extLst>
              <a:ext uri="{FF2B5EF4-FFF2-40B4-BE49-F238E27FC236}">
                <a16:creationId xmlns:a16="http://schemas.microsoft.com/office/drawing/2014/main" id="{265BA9DD-570F-400D-BA70-12072BAE272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3469" y="2843889"/>
            <a:ext cx="3734151" cy="3517334"/>
          </a:xfrm>
          <a:prstGeom prst="roundRect">
            <a:avLst>
              <a:gd name="adj" fmla="val 15444"/>
            </a:avLst>
          </a:prstGeom>
        </p:spPr>
      </p:pic>
    </p:spTree>
    <p:extLst>
      <p:ext uri="{BB962C8B-B14F-4D97-AF65-F5344CB8AC3E}">
        <p14:creationId xmlns:p14="http://schemas.microsoft.com/office/powerpoint/2010/main" val="330251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pic>
        <p:nvPicPr>
          <p:cNvPr id="6" name="Picture 5">
            <a:extLst>
              <a:ext uri="{FF2B5EF4-FFF2-40B4-BE49-F238E27FC236}">
                <a16:creationId xmlns:a16="http://schemas.microsoft.com/office/drawing/2014/main" id="{7751C29E-C74D-4B3E-B2BD-49DE885977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905" y="553730"/>
            <a:ext cx="8624190" cy="5351770"/>
          </a:xfrm>
          <a:prstGeom prst="rect">
            <a:avLst/>
          </a:prstGeom>
        </p:spPr>
      </p:pic>
      <p:sp>
        <p:nvSpPr>
          <p:cNvPr id="8" name="Rectangle: Rounded Corners 7">
            <a:extLst>
              <a:ext uri="{FF2B5EF4-FFF2-40B4-BE49-F238E27FC236}">
                <a16:creationId xmlns:a16="http://schemas.microsoft.com/office/drawing/2014/main" id="{9C1FD6C5-57E2-4D9B-B438-6AF6C2A81ED7}"/>
              </a:ext>
            </a:extLst>
          </p:cNvPr>
          <p:cNvSpPr/>
          <p:nvPr/>
        </p:nvSpPr>
        <p:spPr>
          <a:xfrm>
            <a:off x="7262352" y="214193"/>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16</a:t>
            </a:r>
          </a:p>
          <a:p>
            <a:pPr algn="r"/>
            <a:endParaRPr lang="en-US" sz="1000" b="1" dirty="0">
              <a:solidFill>
                <a:schemeClr val="tx1"/>
              </a:solidFill>
              <a:latin typeface="Helvetica Neue" panose="02000503000000020004"/>
            </a:endParaRPr>
          </a:p>
        </p:txBody>
      </p:sp>
      <p:pic>
        <p:nvPicPr>
          <p:cNvPr id="9" name="Picture 8" descr="Diagram&#10;&#10;Description automatically generated with medium confidence">
            <a:extLst>
              <a:ext uri="{FF2B5EF4-FFF2-40B4-BE49-F238E27FC236}">
                <a16:creationId xmlns:a16="http://schemas.microsoft.com/office/drawing/2014/main" id="{4AF8ACCD-7C86-496B-AC3D-6CBAED0B79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312229"/>
            <a:ext cx="682842" cy="910234"/>
          </a:xfrm>
          <a:prstGeom prst="rect">
            <a:avLst/>
          </a:prstGeom>
          <a:ln>
            <a:solidFill>
              <a:schemeClr val="tx1"/>
            </a:solidFill>
          </a:ln>
        </p:spPr>
      </p:pic>
    </p:spTree>
    <p:extLst>
      <p:ext uri="{BB962C8B-B14F-4D97-AF65-F5344CB8AC3E}">
        <p14:creationId xmlns:p14="http://schemas.microsoft.com/office/powerpoint/2010/main" val="304162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pic>
        <p:nvPicPr>
          <p:cNvPr id="10" name="Picture 9">
            <a:extLst>
              <a:ext uri="{FF2B5EF4-FFF2-40B4-BE49-F238E27FC236}">
                <a16:creationId xmlns:a16="http://schemas.microsoft.com/office/drawing/2014/main" id="{6A9F2600-A1CA-4A6A-8192-3574285150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241" y="81003"/>
            <a:ext cx="8689517" cy="5964226"/>
          </a:xfrm>
          <a:prstGeom prst="rect">
            <a:avLst/>
          </a:prstGeom>
        </p:spPr>
      </p:pic>
      <p:sp>
        <p:nvSpPr>
          <p:cNvPr id="4" name="Rectangle: Rounded Corners 3">
            <a:extLst>
              <a:ext uri="{FF2B5EF4-FFF2-40B4-BE49-F238E27FC236}">
                <a16:creationId xmlns:a16="http://schemas.microsoft.com/office/drawing/2014/main" id="{4AA9FC3A-8F1A-49BC-9B9E-616EDE7D36B2}"/>
              </a:ext>
            </a:extLst>
          </p:cNvPr>
          <p:cNvSpPr/>
          <p:nvPr/>
        </p:nvSpPr>
        <p:spPr>
          <a:xfrm>
            <a:off x="7262352" y="214193"/>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19</a:t>
            </a:r>
          </a:p>
          <a:p>
            <a:pPr algn="r"/>
            <a:endParaRPr lang="en-US" sz="1000" b="1" dirty="0">
              <a:solidFill>
                <a:schemeClr val="tx1"/>
              </a:solidFill>
              <a:latin typeface="Helvetica Neue" panose="02000503000000020004"/>
            </a:endParaRPr>
          </a:p>
        </p:txBody>
      </p:sp>
      <p:pic>
        <p:nvPicPr>
          <p:cNvPr id="5" name="Picture 4" descr="Diagram&#10;&#10;Description automatically generated with medium confidence">
            <a:extLst>
              <a:ext uri="{FF2B5EF4-FFF2-40B4-BE49-F238E27FC236}">
                <a16:creationId xmlns:a16="http://schemas.microsoft.com/office/drawing/2014/main" id="{9850DF4D-ADA1-4A17-B9CE-A20AC5AB6C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312229"/>
            <a:ext cx="682842" cy="910234"/>
          </a:xfrm>
          <a:prstGeom prst="rect">
            <a:avLst/>
          </a:prstGeom>
          <a:ln>
            <a:solidFill>
              <a:schemeClr val="tx1"/>
            </a:solidFill>
          </a:ln>
        </p:spPr>
      </p:pic>
    </p:spTree>
    <p:extLst>
      <p:ext uri="{BB962C8B-B14F-4D97-AF65-F5344CB8AC3E}">
        <p14:creationId xmlns:p14="http://schemas.microsoft.com/office/powerpoint/2010/main" val="32818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Bridge</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8" name="Picture 7">
            <a:extLst>
              <a:ext uri="{FF2B5EF4-FFF2-40B4-BE49-F238E27FC236}">
                <a16:creationId xmlns:a16="http://schemas.microsoft.com/office/drawing/2014/main" id="{12AE81A4-5F1F-4B35-A8D9-0C74DBC5DCC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6468" y="1871808"/>
            <a:ext cx="8131064" cy="762634"/>
          </a:xfrm>
          <a:prstGeom prst="rect">
            <a:avLst/>
          </a:prstGeom>
          <a:ln w="3175">
            <a:solidFill>
              <a:schemeClr val="tx1"/>
            </a:solidFill>
          </a:ln>
        </p:spPr>
      </p:pic>
      <p:pic>
        <p:nvPicPr>
          <p:cNvPr id="5" name="Picture 4" descr="A picture containing sky, water, boat, outdoor&#10;&#10;Description automatically generated">
            <a:extLst>
              <a:ext uri="{FF2B5EF4-FFF2-40B4-BE49-F238E27FC236}">
                <a16:creationId xmlns:a16="http://schemas.microsoft.com/office/drawing/2014/main" id="{1CBAAD65-6EA2-4B47-A274-FCF846F840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84443" y="3115657"/>
            <a:ext cx="4283601" cy="2855734"/>
          </a:xfrm>
          <a:prstGeom prst="rect">
            <a:avLst/>
          </a:prstGeom>
        </p:spPr>
      </p:pic>
      <p:pic>
        <p:nvPicPr>
          <p:cNvPr id="9" name="Picture 8" descr="A picture containing LEGO, toy&#10;&#10;Description automatically generated">
            <a:extLst>
              <a:ext uri="{FF2B5EF4-FFF2-40B4-BE49-F238E27FC236}">
                <a16:creationId xmlns:a16="http://schemas.microsoft.com/office/drawing/2014/main" id="{979CF6C5-40EB-4AFD-92B0-48717E18BA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5956" y="2440689"/>
            <a:ext cx="4926870" cy="2855733"/>
          </a:xfrm>
          <a:prstGeom prst="rect">
            <a:avLst/>
          </a:prstGeom>
        </p:spPr>
      </p:pic>
    </p:spTree>
    <p:extLst>
      <p:ext uri="{BB962C8B-B14F-4D97-AF65-F5344CB8AC3E}">
        <p14:creationId xmlns:p14="http://schemas.microsoft.com/office/powerpoint/2010/main" val="448954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pic>
        <p:nvPicPr>
          <p:cNvPr id="5" name="Picture 4">
            <a:extLst>
              <a:ext uri="{FF2B5EF4-FFF2-40B4-BE49-F238E27FC236}">
                <a16:creationId xmlns:a16="http://schemas.microsoft.com/office/drawing/2014/main" id="{AB0BE59F-272A-43E1-B46E-9F3A2EB5E3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650" y="593160"/>
            <a:ext cx="8902700" cy="4903768"/>
          </a:xfrm>
          <a:prstGeom prst="rect">
            <a:avLst/>
          </a:prstGeom>
        </p:spPr>
      </p:pic>
      <p:sp>
        <p:nvSpPr>
          <p:cNvPr id="4" name="Rectangle: Rounded Corners 3">
            <a:extLst>
              <a:ext uri="{FF2B5EF4-FFF2-40B4-BE49-F238E27FC236}">
                <a16:creationId xmlns:a16="http://schemas.microsoft.com/office/drawing/2014/main" id="{CEC11811-D9D2-4AE0-ACCC-B01E9EC0527E}"/>
              </a:ext>
            </a:extLst>
          </p:cNvPr>
          <p:cNvSpPr/>
          <p:nvPr/>
        </p:nvSpPr>
        <p:spPr>
          <a:xfrm>
            <a:off x="7262352" y="214193"/>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19</a:t>
            </a:r>
          </a:p>
          <a:p>
            <a:pPr algn="r"/>
            <a:endParaRPr lang="en-US" sz="1000" b="1" dirty="0">
              <a:solidFill>
                <a:schemeClr val="tx1"/>
              </a:solidFill>
              <a:latin typeface="Helvetica Neue" panose="02000503000000020004"/>
            </a:endParaRPr>
          </a:p>
        </p:txBody>
      </p:sp>
      <p:pic>
        <p:nvPicPr>
          <p:cNvPr id="6" name="Picture 5" descr="Diagram&#10;&#10;Description automatically generated with medium confidence">
            <a:extLst>
              <a:ext uri="{FF2B5EF4-FFF2-40B4-BE49-F238E27FC236}">
                <a16:creationId xmlns:a16="http://schemas.microsoft.com/office/drawing/2014/main" id="{C94A208E-DF19-4B82-9A1E-75FAE23943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312229"/>
            <a:ext cx="682842" cy="910234"/>
          </a:xfrm>
          <a:prstGeom prst="rect">
            <a:avLst/>
          </a:prstGeom>
          <a:ln>
            <a:solidFill>
              <a:schemeClr val="tx1"/>
            </a:solidFill>
          </a:ln>
        </p:spPr>
      </p:pic>
    </p:spTree>
    <p:extLst>
      <p:ext uri="{BB962C8B-B14F-4D97-AF65-F5344CB8AC3E}">
        <p14:creationId xmlns:p14="http://schemas.microsoft.com/office/powerpoint/2010/main" val="1945238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6"/>
            <a:ext cx="7886700" cy="968373"/>
          </a:xfrm>
        </p:spPr>
        <p:txBody>
          <a:bodyPr>
            <a:normAutofit/>
          </a:bodyPr>
          <a:lstStyle/>
          <a:p>
            <a:r>
              <a:rPr lang="en-US" dirty="0">
                <a:solidFill>
                  <a:srgbClr val="ED1C24"/>
                </a:solidFill>
              </a:rPr>
              <a:t>Air Drop</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10" name="Picture 9" descr="A picture containing LEGO, toy, transport&#10;&#10;Description automatically generated">
            <a:extLst>
              <a:ext uri="{FF2B5EF4-FFF2-40B4-BE49-F238E27FC236}">
                <a16:creationId xmlns:a16="http://schemas.microsoft.com/office/drawing/2014/main" id="{08C600CC-3EF6-4EA8-A256-F112FEAE17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4600" y="1840222"/>
            <a:ext cx="4904917" cy="4636081"/>
          </a:xfrm>
          <a:prstGeom prst="rect">
            <a:avLst/>
          </a:prstGeom>
        </p:spPr>
      </p:pic>
      <p:pic>
        <p:nvPicPr>
          <p:cNvPr id="11" name="Picture 10">
            <a:extLst>
              <a:ext uri="{FF2B5EF4-FFF2-40B4-BE49-F238E27FC236}">
                <a16:creationId xmlns:a16="http://schemas.microsoft.com/office/drawing/2014/main" id="{3CFC02CE-962B-4E6D-BBF1-F4B3CF7ED08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2785"/>
          <a:stretch/>
        </p:blipFill>
        <p:spPr>
          <a:xfrm>
            <a:off x="506468" y="1921572"/>
            <a:ext cx="8131064" cy="508000"/>
          </a:xfrm>
          <a:prstGeom prst="rect">
            <a:avLst/>
          </a:prstGeom>
          <a:ln w="3175">
            <a:solidFill>
              <a:schemeClr val="tx1"/>
            </a:solidFill>
          </a:ln>
        </p:spPr>
      </p:pic>
      <p:pic>
        <p:nvPicPr>
          <p:cNvPr id="5" name="Picture 4" descr="A helicopter with a fire extinguisher attached to it&#10;&#10;Description automatically generated with low confidence">
            <a:extLst>
              <a:ext uri="{FF2B5EF4-FFF2-40B4-BE49-F238E27FC236}">
                <a16:creationId xmlns:a16="http://schemas.microsoft.com/office/drawing/2014/main" id="{C7BC1621-2442-438A-82AD-FCA0569C0D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6468" y="2643692"/>
            <a:ext cx="3326802" cy="3326802"/>
          </a:xfrm>
          <a:prstGeom prst="rect">
            <a:avLst/>
          </a:prstGeom>
        </p:spPr>
      </p:pic>
    </p:spTree>
    <p:extLst>
      <p:ext uri="{BB962C8B-B14F-4D97-AF65-F5344CB8AC3E}">
        <p14:creationId xmlns:p14="http://schemas.microsoft.com/office/powerpoint/2010/main" val="175508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15</a:t>
            </a:fld>
            <a:endParaRPr lang="en-US"/>
          </a:p>
        </p:txBody>
      </p:sp>
      <p:pic>
        <p:nvPicPr>
          <p:cNvPr id="6" name="Picture 5">
            <a:extLst>
              <a:ext uri="{FF2B5EF4-FFF2-40B4-BE49-F238E27FC236}">
                <a16:creationId xmlns:a16="http://schemas.microsoft.com/office/drawing/2014/main" id="{3DED7818-B9D6-4161-82E7-6B290466D6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450" y="186727"/>
            <a:ext cx="8547100" cy="5847571"/>
          </a:xfrm>
          <a:prstGeom prst="rect">
            <a:avLst/>
          </a:prstGeom>
        </p:spPr>
      </p:pic>
      <p:sp>
        <p:nvSpPr>
          <p:cNvPr id="4" name="Rectangle: Rounded Corners 3">
            <a:extLst>
              <a:ext uri="{FF2B5EF4-FFF2-40B4-BE49-F238E27FC236}">
                <a16:creationId xmlns:a16="http://schemas.microsoft.com/office/drawing/2014/main" id="{9191529A-9DAC-46D9-AD55-54BEEC540BCF}"/>
              </a:ext>
            </a:extLst>
          </p:cNvPr>
          <p:cNvSpPr/>
          <p:nvPr/>
        </p:nvSpPr>
        <p:spPr>
          <a:xfrm>
            <a:off x="7262352" y="214193"/>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16</a:t>
            </a:r>
          </a:p>
          <a:p>
            <a:pPr algn="r"/>
            <a:endParaRPr lang="en-US" sz="1000" b="1" dirty="0">
              <a:solidFill>
                <a:schemeClr val="tx1"/>
              </a:solidFill>
              <a:latin typeface="Helvetica Neue" panose="02000503000000020004"/>
            </a:endParaRPr>
          </a:p>
        </p:txBody>
      </p:sp>
      <p:pic>
        <p:nvPicPr>
          <p:cNvPr id="5" name="Picture 4" descr="Diagram&#10;&#10;Description automatically generated with medium confidence">
            <a:extLst>
              <a:ext uri="{FF2B5EF4-FFF2-40B4-BE49-F238E27FC236}">
                <a16:creationId xmlns:a16="http://schemas.microsoft.com/office/drawing/2014/main" id="{132650FC-C6C0-447C-B126-89E9C5E4D1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312229"/>
            <a:ext cx="682842" cy="910234"/>
          </a:xfrm>
          <a:prstGeom prst="rect">
            <a:avLst/>
          </a:prstGeom>
          <a:ln>
            <a:solidFill>
              <a:schemeClr val="tx1"/>
            </a:solidFill>
          </a:ln>
        </p:spPr>
      </p:pic>
    </p:spTree>
    <p:extLst>
      <p:ext uri="{BB962C8B-B14F-4D97-AF65-F5344CB8AC3E}">
        <p14:creationId xmlns:p14="http://schemas.microsoft.com/office/powerpoint/2010/main" val="1012736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16</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28650" y="1353609"/>
            <a:ext cx="2924175" cy="3829049"/>
          </a:xfrm>
        </p:spPr>
        <p:txBody>
          <a:bodyPr>
            <a:noAutofit/>
          </a:bodyPr>
          <a:lstStyle/>
          <a:p>
            <a:r>
              <a:rPr lang="en-US" b="0" i="0" u="none" strike="noStrike" baseline="0" dirty="0">
                <a:solidFill>
                  <a:srgbClr val="211D1E"/>
                </a:solidFill>
                <a:latin typeface="Arial" panose="020B0604020202020204" pitchFamily="34" charset="0"/>
              </a:rPr>
              <a:t>Brainstorm and record your ideas that relate to this Project Spark. </a:t>
            </a:r>
          </a:p>
          <a:p>
            <a:r>
              <a:rPr lang="en-US" b="0" i="0" u="none" strike="noStrike" baseline="0" dirty="0">
                <a:solidFill>
                  <a:srgbClr val="211D1E"/>
                </a:solidFill>
                <a:latin typeface="Arial" panose="020B0604020202020204" pitchFamily="34" charset="0"/>
              </a:rPr>
              <a:t>Create a list of your innovative ideas. </a:t>
            </a:r>
            <a:endParaRPr lang="en-US" b="0" i="0" u="none" strike="noStrike" baseline="0" dirty="0">
              <a:solidFill>
                <a:srgbClr val="211D1E"/>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Access Project Spark</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7101090" y="407787"/>
            <a:ext cx="1371600" cy="1371600"/>
          </a:xfrm>
          <a:prstGeom prst="rect">
            <a:avLst/>
          </a:prstGeom>
        </p:spPr>
      </p:pic>
      <p:pic>
        <p:nvPicPr>
          <p:cNvPr id="8" name="Picture 7">
            <a:extLst>
              <a:ext uri="{FF2B5EF4-FFF2-40B4-BE49-F238E27FC236}">
                <a16:creationId xmlns:a16="http://schemas.microsoft.com/office/drawing/2014/main" id="{65E1A4CA-4196-4697-B887-4DE47D8A2D9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0563" y="1822046"/>
            <a:ext cx="4712645" cy="4200926"/>
          </a:xfrm>
          <a:prstGeom prst="rect">
            <a:avLst/>
          </a:prstGeom>
          <a:ln w="3175">
            <a:solidFill>
              <a:schemeClr val="tx1"/>
            </a:solidFill>
          </a:ln>
        </p:spPr>
      </p:pic>
    </p:spTree>
    <p:extLst>
      <p:ext uri="{BB962C8B-B14F-4D97-AF65-F5344CB8AC3E}">
        <p14:creationId xmlns:p14="http://schemas.microsoft.com/office/powerpoint/2010/main" val="13311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17</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28650" y="1136297"/>
            <a:ext cx="8060867" cy="3023393"/>
          </a:xfrm>
        </p:spPr>
        <p:txBody>
          <a:bodyPr>
            <a:noAutofit/>
          </a:bodyPr>
          <a:lstStyle/>
          <a:p>
            <a:r>
              <a:rPr lang="en-US" sz="1800" b="0" i="0" u="none" strike="noStrike" baseline="0" dirty="0">
                <a:solidFill>
                  <a:srgbClr val="211D1E"/>
                </a:solidFill>
                <a:latin typeface="Helvetica Neue" panose="02000503000000020004"/>
              </a:rPr>
              <a:t>Get together at the mat. </a:t>
            </a:r>
          </a:p>
          <a:p>
            <a:r>
              <a:rPr lang="en-US" sz="1800" b="0" i="0" u="none" strike="noStrike" baseline="0" dirty="0">
                <a:solidFill>
                  <a:srgbClr val="211D1E"/>
                </a:solidFill>
                <a:latin typeface="Helvetica Neue" panose="02000503000000020004"/>
              </a:rPr>
              <a:t>Place each model where it belongs. </a:t>
            </a:r>
          </a:p>
          <a:p>
            <a:r>
              <a:rPr lang="en-US" sz="1800" b="0" i="0" u="none" strike="noStrike" baseline="0" dirty="0">
                <a:solidFill>
                  <a:srgbClr val="211D1E"/>
                </a:solidFill>
                <a:latin typeface="Helvetica Neue" panose="02000503000000020004"/>
              </a:rPr>
              <a:t>Share how the models work and the robot skills you learned. </a:t>
            </a:r>
          </a:p>
          <a:p>
            <a:r>
              <a:rPr lang="en-US" sz="1800" b="0" i="0" u="none" strike="noStrike" baseline="0" dirty="0">
                <a:solidFill>
                  <a:srgbClr val="211D1E"/>
                </a:solidFill>
                <a:latin typeface="Helvetica Neue" panose="02000503000000020004"/>
              </a:rPr>
              <a:t>Demonstrate the models’ functions and how they connect to the Project Spark. </a:t>
            </a:r>
          </a:p>
          <a:p>
            <a:r>
              <a:rPr lang="en-US" sz="1800" b="0" i="0" u="none" strike="noStrike" baseline="0" dirty="0">
                <a:solidFill>
                  <a:srgbClr val="211D1E"/>
                </a:solidFill>
                <a:latin typeface="Helvetica Neue" panose="02000503000000020004"/>
              </a:rPr>
              <a:t>Talk about the reflection questions. </a:t>
            </a:r>
          </a:p>
          <a:p>
            <a:r>
              <a:rPr lang="en-US" sz="1800" b="0" i="0" u="none" strike="noStrike" baseline="0" dirty="0">
                <a:solidFill>
                  <a:srgbClr val="211D1E"/>
                </a:solidFill>
                <a:latin typeface="Helvetica Neue" panose="02000503000000020004"/>
              </a:rPr>
              <a:t>Clean up your space. </a:t>
            </a:r>
            <a:endParaRPr lang="en-US" sz="1800" dirty="0">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FF0000"/>
                </a:solidFill>
              </a:rPr>
              <a:t>Share</a:t>
            </a:r>
          </a:p>
        </p:txBody>
      </p:sp>
      <p:pic>
        <p:nvPicPr>
          <p:cNvPr id="16" name="Picture 15">
            <a:extLst>
              <a:ext uri="{FF2B5EF4-FFF2-40B4-BE49-F238E27FC236}">
                <a16:creationId xmlns:a16="http://schemas.microsoft.com/office/drawing/2014/main" id="{EA1571AC-01BF-46D6-BD8E-BBA61BB437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210006"/>
            <a:ext cx="9144000" cy="1949570"/>
          </a:xfrm>
          <a:prstGeom prst="rect">
            <a:avLst/>
          </a:prstGeom>
        </p:spPr>
      </p:pic>
    </p:spTree>
    <p:extLst>
      <p:ext uri="{BB962C8B-B14F-4D97-AF65-F5344CB8AC3E}">
        <p14:creationId xmlns:p14="http://schemas.microsoft.com/office/powerpoint/2010/main" val="302325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18</a:t>
            </a:fld>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135E6137-512A-4CB1-9150-EDFAE81717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4994" y="257729"/>
            <a:ext cx="8254523" cy="4923870"/>
          </a:xfrm>
          <a:prstGeom prst="rect">
            <a:avLst/>
          </a:prstGeom>
        </p:spPr>
      </p:pic>
      <p:sp>
        <p:nvSpPr>
          <p:cNvPr id="11" name="Oval 10">
            <a:extLst>
              <a:ext uri="{FF2B5EF4-FFF2-40B4-BE49-F238E27FC236}">
                <a16:creationId xmlns:a16="http://schemas.microsoft.com/office/drawing/2014/main" id="{62140F61-8F65-423D-8425-EEC625D9EEC4}"/>
              </a:ext>
            </a:extLst>
          </p:cNvPr>
          <p:cNvSpPr/>
          <p:nvPr/>
        </p:nvSpPr>
        <p:spPr>
          <a:xfrm>
            <a:off x="7451413" y="2793919"/>
            <a:ext cx="914400" cy="914400"/>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E0DEEE-274F-41CA-A1D8-CFA7BD6265AF}"/>
              </a:ext>
            </a:extLst>
          </p:cNvPr>
          <p:cNvSpPr/>
          <p:nvPr/>
        </p:nvSpPr>
        <p:spPr>
          <a:xfrm>
            <a:off x="4210756" y="156633"/>
            <a:ext cx="914400"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AE8026-BC29-46A5-809D-F9D88A10073A}"/>
              </a:ext>
            </a:extLst>
          </p:cNvPr>
          <p:cNvSpPr/>
          <p:nvPr/>
        </p:nvSpPr>
        <p:spPr>
          <a:xfrm>
            <a:off x="5010857" y="2995835"/>
            <a:ext cx="914400"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D832C2F-1E35-48EA-A45B-008F54F4C4F8}"/>
              </a:ext>
            </a:extLst>
          </p:cNvPr>
          <p:cNvSpPr/>
          <p:nvPr/>
        </p:nvSpPr>
        <p:spPr>
          <a:xfrm>
            <a:off x="7199717" y="1158003"/>
            <a:ext cx="914400"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DE9741-7C14-4763-B133-7032A091F63B}"/>
              </a:ext>
            </a:extLst>
          </p:cNvPr>
          <p:cNvSpPr/>
          <p:nvPr/>
        </p:nvSpPr>
        <p:spPr>
          <a:xfrm>
            <a:off x="1239143" y="5434560"/>
            <a:ext cx="572723" cy="542373"/>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 Placeholder 4">
            <a:extLst>
              <a:ext uri="{FF2B5EF4-FFF2-40B4-BE49-F238E27FC236}">
                <a16:creationId xmlns:a16="http://schemas.microsoft.com/office/drawing/2014/main" id="{A099BEB0-B9EA-44FA-85D4-76D0A86E6535}"/>
              </a:ext>
            </a:extLst>
          </p:cNvPr>
          <p:cNvSpPr>
            <a:spLocks noGrp="1"/>
          </p:cNvSpPr>
          <p:nvPr>
            <p:ph type="body" sz="quarter" idx="14"/>
          </p:nvPr>
        </p:nvSpPr>
        <p:spPr>
          <a:xfrm>
            <a:off x="1811866" y="5529672"/>
            <a:ext cx="5520267" cy="352151"/>
          </a:xfrm>
        </p:spPr>
        <p:txBody>
          <a:bodyPr>
            <a:normAutofit/>
          </a:bodyPr>
          <a:lstStyle/>
          <a:p>
            <a:pPr marL="0" indent="0" algn="l">
              <a:buNone/>
            </a:pPr>
            <a:r>
              <a:rPr lang="en-US" sz="1800" dirty="0">
                <a:latin typeface="ArialMT"/>
              </a:rPr>
              <a:t>Models built this session are for the circled missions.</a:t>
            </a:r>
            <a:endParaRPr lang="en-US" sz="1800" b="0" i="0" u="none" strike="noStrike" baseline="0" dirty="0">
              <a:latin typeface="ArialMT"/>
            </a:endParaRPr>
          </a:p>
        </p:txBody>
      </p:sp>
    </p:spTree>
    <p:extLst>
      <p:ext uri="{BB962C8B-B14F-4D97-AF65-F5344CB8AC3E}">
        <p14:creationId xmlns:p14="http://schemas.microsoft.com/office/powerpoint/2010/main" val="2130926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19</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4897925" y="1309758"/>
            <a:ext cx="3791592" cy="4776548"/>
          </a:xfrm>
        </p:spPr>
        <p:txBody>
          <a:bodyPr>
            <a:normAutofit/>
          </a:bodyPr>
          <a:lstStyle/>
          <a:p>
            <a:r>
              <a:rPr lang="en-US" b="0" i="0" u="none" strike="noStrike" baseline="0" dirty="0">
                <a:solidFill>
                  <a:srgbClr val="211D1E"/>
                </a:solidFill>
                <a:latin typeface="Helvetica Neue" panose="02000503000000020004"/>
              </a:rPr>
              <a:t>Are there any places in your community that would be hard to access to make a delivery? </a:t>
            </a:r>
          </a:p>
          <a:p>
            <a:r>
              <a:rPr lang="en-US" b="0" i="0" u="none" strike="noStrike" baseline="0" dirty="0">
                <a:solidFill>
                  <a:srgbClr val="211D1E"/>
                </a:solidFill>
                <a:latin typeface="Helvetica Neue" panose="02000503000000020004"/>
              </a:rPr>
              <a:t>Can you think of ways to improve access to remote areas?</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FF0000"/>
                </a:solidFill>
              </a:rPr>
              <a:t>Reflection Questions</a:t>
            </a:r>
          </a:p>
        </p:txBody>
      </p:sp>
      <p:sp>
        <p:nvSpPr>
          <p:cNvPr id="7" name="Speech Bubble: Oval 6">
            <a:extLst>
              <a:ext uri="{FF2B5EF4-FFF2-40B4-BE49-F238E27FC236}">
                <a16:creationId xmlns:a16="http://schemas.microsoft.com/office/drawing/2014/main" id="{198E7BAD-3D9D-49C1-A806-C34ACFB76375}"/>
              </a:ext>
            </a:extLst>
          </p:cNvPr>
          <p:cNvSpPr/>
          <p:nvPr/>
        </p:nvSpPr>
        <p:spPr>
          <a:xfrm>
            <a:off x="1920176" y="3069101"/>
            <a:ext cx="2651824" cy="2036159"/>
          </a:xfrm>
          <a:prstGeom prst="wedgeEllipseCallout">
            <a:avLst>
              <a:gd name="adj1" fmla="val -57186"/>
              <a:gd name="adj2" fmla="val -36337"/>
            </a:avLst>
          </a:prstGeom>
          <a:solidFill>
            <a:srgbClr val="AB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dirty="0">
                <a:solidFill>
                  <a:srgbClr val="211D1E"/>
                </a:solidFill>
                <a:latin typeface="Arial" panose="020B0604020202020204" pitchFamily="34" charset="0"/>
              </a:rPr>
              <a:t>How does a courier deliver packages to isolated areas? </a:t>
            </a:r>
            <a:endParaRPr lang="en-US" sz="1400" dirty="0"/>
          </a:p>
        </p:txBody>
      </p:sp>
      <p:pic>
        <p:nvPicPr>
          <p:cNvPr id="6" name="Picture 5">
            <a:extLst>
              <a:ext uri="{FF2B5EF4-FFF2-40B4-BE49-F238E27FC236}">
                <a16:creationId xmlns:a16="http://schemas.microsoft.com/office/drawing/2014/main" id="{F4C7F9C5-E7C5-4E54-9D09-F1396D1BFB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423226" y="2327173"/>
            <a:ext cx="1360885" cy="3809933"/>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263047" y="365127"/>
            <a:ext cx="8426470" cy="762634"/>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chemeClr val="bg1"/>
                </a:solidFill>
              </a:rPr>
              <a:t>Session Overview</a:t>
            </a:r>
          </a:p>
        </p:txBody>
      </p:sp>
      <p:sp>
        <p:nvSpPr>
          <p:cNvPr id="13" name="Rectangle: Rounded Corners 12">
            <a:extLst>
              <a:ext uri="{FF2B5EF4-FFF2-40B4-BE49-F238E27FC236}">
                <a16:creationId xmlns:a16="http://schemas.microsoft.com/office/drawing/2014/main" id="{0BFC0E9B-CC84-4D72-8BFD-54ED5EC94447}"/>
              </a:ext>
            </a:extLst>
          </p:cNvPr>
          <p:cNvSpPr/>
          <p:nvPr/>
        </p:nvSpPr>
        <p:spPr>
          <a:xfrm>
            <a:off x="358764" y="1406750"/>
            <a:ext cx="8426470" cy="14978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None/>
            </a:pPr>
            <a:r>
              <a:rPr lang="en-US" b="1" i="0" u="none" strike="noStrike" baseline="0" dirty="0">
                <a:solidFill>
                  <a:schemeClr val="tx1"/>
                </a:solidFill>
                <a:latin typeface="Helvetica Neue" panose="02000503000000020004"/>
              </a:rPr>
              <a:t>Outcomes</a:t>
            </a:r>
            <a:endParaRPr lang="en-US" sz="1800" b="0" i="0" u="none" strike="noStrike" baseline="0" dirty="0">
              <a:latin typeface="Helvetica Neue" panose="02000503000000020004"/>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will code their robot to avoid obstacles using a sensor and to power an attachment.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will make connections from the mission models to the Access Project Spark ideas.</a:t>
            </a:r>
          </a:p>
        </p:txBody>
      </p:sp>
      <p:pic>
        <p:nvPicPr>
          <p:cNvPr id="7" name="Picture 6">
            <a:extLst>
              <a:ext uri="{FF2B5EF4-FFF2-40B4-BE49-F238E27FC236}">
                <a16:creationId xmlns:a16="http://schemas.microsoft.com/office/drawing/2014/main" id="{845102A3-119E-4195-AF6C-1F1882D32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383" y="3811619"/>
            <a:ext cx="8785234" cy="824787"/>
          </a:xfrm>
          <a:prstGeom prst="rect">
            <a:avLst/>
          </a:prstGeom>
        </p:spPr>
      </p:pic>
      <p:pic>
        <p:nvPicPr>
          <p:cNvPr id="8" name="Picture 7">
            <a:extLst>
              <a:ext uri="{FF2B5EF4-FFF2-40B4-BE49-F238E27FC236}">
                <a16:creationId xmlns:a16="http://schemas.microsoft.com/office/drawing/2014/main" id="{E2836044-BF69-44CB-8146-73D4BCF475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24" y="3097463"/>
            <a:ext cx="8503920" cy="663074"/>
          </a:xfrm>
          <a:prstGeom prst="rect">
            <a:avLst/>
          </a:prstGeom>
        </p:spPr>
      </p:pic>
    </p:spTree>
    <p:extLst>
      <p:ext uri="{BB962C8B-B14F-4D97-AF65-F5344CB8AC3E}">
        <p14:creationId xmlns:p14="http://schemas.microsoft.com/office/powerpoint/2010/main" val="1717468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20</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FF0000"/>
                </a:solidFill>
              </a:rPr>
              <a:t>Career Connections</a:t>
            </a:r>
          </a:p>
        </p:txBody>
      </p:sp>
      <p:sp>
        <p:nvSpPr>
          <p:cNvPr id="8" name="Text Placeholder 6">
            <a:extLst>
              <a:ext uri="{FF2B5EF4-FFF2-40B4-BE49-F238E27FC236}">
                <a16:creationId xmlns:a16="http://schemas.microsoft.com/office/drawing/2014/main" id="{DE01598F-26A3-4203-AC90-49087D0228CB}"/>
              </a:ext>
            </a:extLst>
          </p:cNvPr>
          <p:cNvSpPr txBox="1">
            <a:spLocks/>
          </p:cNvSpPr>
          <p:nvPr/>
        </p:nvSpPr>
        <p:spPr>
          <a:xfrm>
            <a:off x="611505" y="2394634"/>
            <a:ext cx="2754630" cy="25793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latin typeface="Helvetica Neue" panose="02000503000000020004"/>
              </a:rPr>
              <a:t>Role:</a:t>
            </a:r>
          </a:p>
          <a:p>
            <a:r>
              <a:rPr lang="en-US">
                <a:latin typeface="Helvetica Neue" panose="02000503000000020004"/>
              </a:rPr>
              <a:t>Transports and delivers packages to customers.</a:t>
            </a:r>
            <a:endParaRPr lang="en-US" dirty="0">
              <a:latin typeface="Helvetica Neue" panose="02000503000000020004"/>
            </a:endParaRPr>
          </a:p>
        </p:txBody>
      </p:sp>
      <p:pic>
        <p:nvPicPr>
          <p:cNvPr id="9" name="Picture 2">
            <a:extLst>
              <a:ext uri="{FF2B5EF4-FFF2-40B4-BE49-F238E27FC236}">
                <a16:creationId xmlns:a16="http://schemas.microsoft.com/office/drawing/2014/main" id="{0C1130BC-983D-4770-BF86-F9FD9B2B3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01826" y="1493204"/>
            <a:ext cx="4947814" cy="329596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4E6335F-7C18-426B-A509-782647004B14}"/>
              </a:ext>
            </a:extLst>
          </p:cNvPr>
          <p:cNvSpPr/>
          <p:nvPr/>
        </p:nvSpPr>
        <p:spPr>
          <a:xfrm>
            <a:off x="594360" y="1493204"/>
            <a:ext cx="2788920" cy="762634"/>
          </a:xfrm>
          <a:prstGeom prst="roundRect">
            <a:avLst/>
          </a:prstGeom>
          <a:solidFill>
            <a:srgbClr val="ED1C24"/>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latin typeface="Helvetica Neue" panose="02000503000000020004"/>
              </a:rPr>
              <a:t>Courier</a:t>
            </a:r>
          </a:p>
        </p:txBody>
      </p:sp>
    </p:spTree>
    <p:extLst>
      <p:ext uri="{BB962C8B-B14F-4D97-AF65-F5344CB8AC3E}">
        <p14:creationId xmlns:p14="http://schemas.microsoft.com/office/powerpoint/2010/main" val="233209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21</a:t>
            </a:fld>
            <a:endParaRPr lang="en-US"/>
          </a:p>
        </p:txBody>
      </p:sp>
      <p:sp>
        <p:nvSpPr>
          <p:cNvPr id="13" name="Title 3">
            <a:extLst>
              <a:ext uri="{FF2B5EF4-FFF2-40B4-BE49-F238E27FC236}">
                <a16:creationId xmlns:a16="http://schemas.microsoft.com/office/drawing/2014/main" id="{79E1ECC3-F162-4E13-A48B-FE68FA7D1D1C}"/>
              </a:ext>
            </a:extLst>
          </p:cNvPr>
          <p:cNvSpPr>
            <a:spLocks noGrp="1"/>
          </p:cNvSpPr>
          <p:nvPr>
            <p:ph type="title"/>
          </p:nvPr>
        </p:nvSpPr>
        <p:spPr/>
        <p:txBody>
          <a:bodyPr>
            <a:normAutofit/>
          </a:bodyPr>
          <a:lstStyle/>
          <a:p>
            <a:r>
              <a:rPr lang="en-US" sz="2400" dirty="0">
                <a:solidFill>
                  <a:schemeClr val="tx1"/>
                </a:solidFill>
              </a:rPr>
              <a:t>Multimedia Resources</a:t>
            </a:r>
            <a:endParaRPr lang="en-US" sz="2400" b="0" dirty="0">
              <a:solidFill>
                <a:schemeClr val="tx1"/>
              </a:solidFill>
            </a:endParaRPr>
          </a:p>
        </p:txBody>
      </p:sp>
      <p:sp>
        <p:nvSpPr>
          <p:cNvPr id="9" name="Rectangle: Rounded Corners 8">
            <a:extLst>
              <a:ext uri="{FF2B5EF4-FFF2-40B4-BE49-F238E27FC236}">
                <a16:creationId xmlns:a16="http://schemas.microsoft.com/office/drawing/2014/main" id="{5F78A9DB-E5AA-4B24-9F57-3E0E955F5A92}"/>
              </a:ext>
            </a:extLst>
          </p:cNvPr>
          <p:cNvSpPr/>
          <p:nvPr/>
        </p:nvSpPr>
        <p:spPr>
          <a:xfrm>
            <a:off x="1018902" y="1058090"/>
            <a:ext cx="7106194" cy="4741818"/>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text, toy, doll&#10;&#10;Description automatically generated">
            <a:extLst>
              <a:ext uri="{FF2B5EF4-FFF2-40B4-BE49-F238E27FC236}">
                <a16:creationId xmlns:a16="http://schemas.microsoft.com/office/drawing/2014/main" id="{3BAF43A5-3242-4612-A086-EC34A875CE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8967" y="1200183"/>
            <a:ext cx="3866063" cy="3866063"/>
          </a:xfrm>
          <a:prstGeom prst="rect">
            <a:avLst/>
          </a:prstGeom>
        </p:spPr>
      </p:pic>
      <p:sp>
        <p:nvSpPr>
          <p:cNvPr id="11" name="TextBox 10">
            <a:extLst>
              <a:ext uri="{FF2B5EF4-FFF2-40B4-BE49-F238E27FC236}">
                <a16:creationId xmlns:a16="http://schemas.microsoft.com/office/drawing/2014/main" id="{36F64D3A-075E-49C2-9842-F32E7A65343B}"/>
              </a:ext>
            </a:extLst>
          </p:cNvPr>
          <p:cNvSpPr txBox="1"/>
          <p:nvPr/>
        </p:nvSpPr>
        <p:spPr>
          <a:xfrm>
            <a:off x="1175655" y="5112245"/>
            <a:ext cx="6792686" cy="646331"/>
          </a:xfrm>
          <a:prstGeom prst="rect">
            <a:avLst/>
          </a:prstGeom>
          <a:noFill/>
        </p:spPr>
        <p:txBody>
          <a:bodyPr wrap="square" rtlCol="0">
            <a:spAutoFit/>
          </a:bodyPr>
          <a:lstStyle/>
          <a:p>
            <a:pPr algn="ctr"/>
            <a:r>
              <a:rPr lang="en-US" i="1" dirty="0">
                <a:highlight>
                  <a:srgbClr val="FFFF00"/>
                </a:highlight>
                <a:latin typeface="Arial" panose="020B0604020202020204" pitchFamily="34" charset="0"/>
                <a:cs typeface="Arial" panose="020B0604020202020204" pitchFamily="34" charset="0"/>
              </a:rPr>
              <a:t>You may wish to embed a relevant, age-appropriate video for your students here.  See the Notes for an example.</a:t>
            </a:r>
          </a:p>
        </p:txBody>
      </p:sp>
    </p:spTree>
    <p:extLst>
      <p:ext uri="{BB962C8B-B14F-4D97-AF65-F5344CB8AC3E}">
        <p14:creationId xmlns:p14="http://schemas.microsoft.com/office/powerpoint/2010/main" val="267177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3198983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fld id="{C53052E6-E16C-A04B-8192-1DB31D569F09}" type="slidenum">
              <a:rPr lang="en-US" smtClean="0"/>
              <a:pPr/>
              <a:t>23</a:t>
            </a:fld>
            <a:endParaRPr lang="en-US"/>
          </a:p>
        </p:txBody>
      </p:sp>
      <p:sp>
        <p:nvSpPr>
          <p:cNvPr id="3" name="Text Placeholder 2">
            <a:extLst>
              <a:ext uri="{FF2B5EF4-FFF2-40B4-BE49-F238E27FC236}">
                <a16:creationId xmlns:a16="http://schemas.microsoft.com/office/drawing/2014/main" id="{FF09E301-2DD2-4D86-86AD-49BCE4C01F3A}"/>
              </a:ext>
            </a:extLst>
          </p:cNvPr>
          <p:cNvSpPr>
            <a:spLocks noGrp="1"/>
          </p:cNvSpPr>
          <p:nvPr>
            <p:ph type="body" sz="quarter" idx="14"/>
          </p:nvPr>
        </p:nvSpPr>
        <p:spPr>
          <a:xfrm>
            <a:off x="215153" y="5066852"/>
            <a:ext cx="8627633" cy="989702"/>
          </a:xfrm>
        </p:spPr>
        <p:txBody>
          <a:bodyPr>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baseline="30000" dirty="0">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and </a:t>
            </a:r>
            <a:r>
              <a:rPr lang="en-US" sz="1400" dirty="0">
                <a:effectLst/>
                <a:latin typeface="Helvetica Neue" panose="02000503000000020004"/>
                <a:ea typeface="Calibri" panose="020F0502020204030204" pitchFamily="34" charset="0"/>
              </a:rPr>
              <a:t>MINDSTORMS</a:t>
            </a:r>
            <a:r>
              <a:rPr lang="en-US" sz="1400" baseline="30000" dirty="0">
                <a:effectLst/>
                <a:latin typeface="Helvetica Neue" panose="02000503000000020004"/>
                <a:ea typeface="Calibri" panose="020F0502020204030204" pitchFamily="34" charset="0"/>
              </a:rPr>
              <a:t>® </a:t>
            </a:r>
            <a:r>
              <a:rPr lang="en-US" sz="1400" dirty="0">
                <a:effectLst/>
                <a:latin typeface="Helvetica Neue" panose="02000503000000020004"/>
                <a:ea typeface="Calibri" panose="020F0502020204030204" pitchFamily="34" charset="0"/>
              </a:rPr>
              <a:t>are registered trademarks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SPIKE™ Prime is a trademark of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Education.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a:p>
            <a:pPr marL="0" indent="0">
              <a:buNone/>
            </a:pPr>
            <a:endParaRPr lang="en-US" sz="1400" dirty="0">
              <a:latin typeface="Helvetica Neue" panose="02000503000000020004"/>
            </a:endParaRPr>
          </a:p>
        </p:txBody>
      </p:sp>
      <p:pic>
        <p:nvPicPr>
          <p:cNvPr id="6" name="Picture 5">
            <a:extLst>
              <a:ext uri="{FF2B5EF4-FFF2-40B4-BE49-F238E27FC236}">
                <a16:creationId xmlns:a16="http://schemas.microsoft.com/office/drawing/2014/main" id="{132E96E8-279D-435F-9324-73D0D2B94075}"/>
              </a:ext>
            </a:extLst>
          </p:cNvPr>
          <p:cNvPicPr>
            <a:picLocks noChangeAspect="1"/>
          </p:cNvPicPr>
          <p:nvPr/>
        </p:nvPicPr>
        <p:blipFill>
          <a:blip r:embed="rId2"/>
          <a:stretch>
            <a:fillRect/>
          </a:stretch>
        </p:blipFill>
        <p:spPr>
          <a:xfrm>
            <a:off x="5454890" y="1384630"/>
            <a:ext cx="2456600" cy="2286000"/>
          </a:xfrm>
          <a:prstGeom prst="rect">
            <a:avLst/>
          </a:prstGeom>
        </p:spPr>
      </p:pic>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spTree>
    <p:extLst>
      <p:ext uri="{BB962C8B-B14F-4D97-AF65-F5344CB8AC3E}">
        <p14:creationId xmlns:p14="http://schemas.microsoft.com/office/powerpoint/2010/main" val="217601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Introduction</a:t>
            </a:r>
          </a:p>
        </p:txBody>
      </p:sp>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628651" y="1132892"/>
            <a:ext cx="4251168" cy="26767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u="none" strike="noStrike" baseline="0" dirty="0">
                <a:solidFill>
                  <a:srgbClr val="211D1E"/>
                </a:solidFill>
                <a:latin typeface="Arial" panose="020B0604020202020204" pitchFamily="34" charset="0"/>
              </a:rPr>
              <a:t>Now that you’re familiar with </a:t>
            </a:r>
            <a:r>
              <a:rPr lang="en-US" b="0" i="1" u="none" strike="noStrike" baseline="0" dirty="0">
                <a:solidFill>
                  <a:srgbClr val="211D1E"/>
                </a:solidFill>
                <a:latin typeface="Arial" panose="020B0604020202020204" pitchFamily="34" charset="0"/>
              </a:rPr>
              <a:t>FIRST</a:t>
            </a:r>
            <a:r>
              <a:rPr lang="en-US" b="0" i="0" u="none" strike="noStrike" baseline="30000" dirty="0">
                <a:solidFill>
                  <a:srgbClr val="211D1E"/>
                </a:solidFill>
                <a:latin typeface="Arial" panose="020B0604020202020204" pitchFamily="34" charset="0"/>
              </a:rPr>
              <a:t>®</a:t>
            </a:r>
            <a:r>
              <a:rPr lang="en-US" b="0" i="0" u="none" strike="noStrike" baseline="0" dirty="0">
                <a:solidFill>
                  <a:srgbClr val="211D1E"/>
                </a:solidFill>
                <a:latin typeface="Arial" panose="020B0604020202020204" pitchFamily="34" charset="0"/>
              </a:rPr>
              <a:t> LEGO</a:t>
            </a:r>
            <a:r>
              <a:rPr lang="en-US" b="0" i="0" u="none" strike="noStrike" baseline="30000" dirty="0">
                <a:solidFill>
                  <a:srgbClr val="211D1E"/>
                </a:solidFill>
                <a:latin typeface="Arial" panose="020B0604020202020204" pitchFamily="34" charset="0"/>
              </a:rPr>
              <a:t>®</a:t>
            </a:r>
            <a:r>
              <a:rPr lang="en-US" b="0" i="0" u="none" strike="noStrike" baseline="0" dirty="0">
                <a:solidFill>
                  <a:srgbClr val="211D1E"/>
                </a:solidFill>
                <a:latin typeface="Arial" panose="020B0604020202020204" pitchFamily="34" charset="0"/>
              </a:rPr>
              <a:t> League Challenge, discuss the goals you want to achieve for the season. </a:t>
            </a:r>
          </a:p>
          <a:p>
            <a:r>
              <a:rPr lang="en-US" b="0" i="0" u="none" strike="noStrike" baseline="0" dirty="0">
                <a:solidFill>
                  <a:srgbClr val="211D1E"/>
                </a:solidFill>
                <a:latin typeface="Arial" panose="020B0604020202020204" pitchFamily="34" charset="0"/>
              </a:rPr>
              <a:t>Talk about what processes your team will follow and determine responsibilities. </a:t>
            </a:r>
            <a:endParaRPr lang="en-US" dirty="0">
              <a:highlight>
                <a:srgbClr val="FFFF00"/>
              </a:highlight>
              <a:latin typeface="Helvetica Neue" panose="02000503000000020004"/>
              <a:ea typeface="HGGothicE" panose="020B0400000000000000" pitchFamily="49" charset="-128"/>
            </a:endParaRPr>
          </a:p>
        </p:txBody>
      </p:sp>
      <p:pic>
        <p:nvPicPr>
          <p:cNvPr id="5" name="Picture 4">
            <a:extLst>
              <a:ext uri="{FF2B5EF4-FFF2-40B4-BE49-F238E27FC236}">
                <a16:creationId xmlns:a16="http://schemas.microsoft.com/office/drawing/2014/main" id="{1747ABF0-A15B-484D-B3C0-2CBB75CB02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210006"/>
            <a:ext cx="9144000" cy="1949570"/>
          </a:xfrm>
          <a:prstGeom prst="rect">
            <a:avLst/>
          </a:prstGeom>
        </p:spPr>
      </p:pic>
      <p:pic>
        <p:nvPicPr>
          <p:cNvPr id="7" name="Picture 6">
            <a:extLst>
              <a:ext uri="{FF2B5EF4-FFF2-40B4-BE49-F238E27FC236}">
                <a16:creationId xmlns:a16="http://schemas.microsoft.com/office/drawing/2014/main" id="{1B5B1EA1-1E8B-4FFB-A86D-DC2AA3C8BA7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79819" y="1127761"/>
            <a:ext cx="4016318" cy="2810496"/>
          </a:xfrm>
          <a:prstGeom prst="rect">
            <a:avLst/>
          </a:prstGeom>
          <a:ln w="3175">
            <a:solidFill>
              <a:schemeClr val="tx1"/>
            </a:solidFill>
          </a:ln>
        </p:spPr>
      </p:pic>
    </p:spTree>
    <p:extLst>
      <p:ext uri="{BB962C8B-B14F-4D97-AF65-F5344CB8AC3E}">
        <p14:creationId xmlns:p14="http://schemas.microsoft.com/office/powerpoint/2010/main" val="95121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8650" y="1541735"/>
            <a:ext cx="7709807" cy="762634"/>
          </a:xfrm>
        </p:spPr>
        <p:txBody>
          <a:bodyPr>
            <a:normAutofit/>
          </a:bodyPr>
          <a:lstStyle/>
          <a:p>
            <a:pPr algn="l"/>
            <a:r>
              <a:rPr lang="en-US" b="0" i="0" u="none" strike="noStrike" baseline="0" dirty="0">
                <a:latin typeface="Helvetica Neue" panose="02000503000000020004"/>
                <a:cs typeface="Arial" panose="020B0604020202020204" pitchFamily="34" charset="0"/>
              </a:rPr>
              <a:t>Open the SPIKE™ Prime or EV3 Classroom app. Find your lesson.</a:t>
            </a:r>
            <a:endParaRPr lang="en-US" dirty="0">
              <a:latin typeface="Helvetica Neue" panose="02000503000000020004"/>
              <a:cs typeface="Arial" panose="020B0604020202020204" pitchFamily="34"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Robot </a:t>
            </a:r>
            <a:r>
              <a:rPr lang="en-US">
                <a:solidFill>
                  <a:srgbClr val="ED1C24"/>
                </a:solidFill>
              </a:rPr>
              <a:t>Lesson 3</a:t>
            </a:r>
            <a:endParaRPr lang="en-US" dirty="0">
              <a:solidFill>
                <a:srgbClr val="ED1C24"/>
              </a:solidFill>
            </a:endParaRPr>
          </a:p>
        </p:txBody>
      </p:sp>
      <p:sp>
        <p:nvSpPr>
          <p:cNvPr id="15" name="Text Placeholder 5">
            <a:extLst>
              <a:ext uri="{FF2B5EF4-FFF2-40B4-BE49-F238E27FC236}">
                <a16:creationId xmlns:a16="http://schemas.microsoft.com/office/drawing/2014/main" id="{15790FC9-2581-40A9-831C-A5B74FAD4634}"/>
              </a:ext>
            </a:extLst>
          </p:cNvPr>
          <p:cNvSpPr txBox="1">
            <a:spLocks/>
          </p:cNvSpPr>
          <p:nvPr/>
        </p:nvSpPr>
        <p:spPr>
          <a:xfrm>
            <a:off x="628650" y="4172315"/>
            <a:ext cx="7920790" cy="7626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u="none" strike="noStrike" baseline="0" dirty="0">
                <a:solidFill>
                  <a:srgbClr val="211D1E"/>
                </a:solidFill>
                <a:latin typeface="Helvetica Neue" panose="02000503000000020004"/>
              </a:rPr>
              <a:t>Recognize the skills you learned that will be beneficial in completing missions. </a:t>
            </a:r>
            <a:endParaRPr lang="en-US" dirty="0">
              <a:latin typeface="Helvetica Neue" panose="02000503000000020004"/>
            </a:endParaRPr>
          </a:p>
        </p:txBody>
      </p:sp>
      <p:pic>
        <p:nvPicPr>
          <p:cNvPr id="7" name="Picture 6">
            <a:extLst>
              <a:ext uri="{FF2B5EF4-FFF2-40B4-BE49-F238E27FC236}">
                <a16:creationId xmlns:a16="http://schemas.microsoft.com/office/drawing/2014/main" id="{3E6C73A8-C880-4207-ACF4-D894CA4DD3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50" y="2499380"/>
            <a:ext cx="3581400" cy="1193111"/>
          </a:xfrm>
          <a:prstGeom prst="rect">
            <a:avLst/>
          </a:prstGeom>
        </p:spPr>
      </p:pic>
      <p:pic>
        <p:nvPicPr>
          <p:cNvPr id="10" name="Picture 9">
            <a:extLst>
              <a:ext uri="{FF2B5EF4-FFF2-40B4-BE49-F238E27FC236}">
                <a16:creationId xmlns:a16="http://schemas.microsoft.com/office/drawing/2014/main" id="{DD8836BF-77C9-4ACB-87D7-5FA9D49266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89045" y="2524779"/>
            <a:ext cx="4104132" cy="1193111"/>
          </a:xfrm>
          <a:prstGeom prst="rect">
            <a:avLst/>
          </a:prstGeom>
        </p:spPr>
      </p:pic>
    </p:spTree>
    <p:extLst>
      <p:ext uri="{BB962C8B-B14F-4D97-AF65-F5344CB8AC3E}">
        <p14:creationId xmlns:p14="http://schemas.microsoft.com/office/powerpoint/2010/main" val="399540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71708" y="1320800"/>
            <a:ext cx="2596336" cy="3699900"/>
          </a:xfrm>
        </p:spPr>
        <p:txBody>
          <a:bodyPr>
            <a:noAutofit/>
          </a:bodyPr>
          <a:lstStyle/>
          <a:p>
            <a:pPr marL="0" indent="0" algn="l">
              <a:buNone/>
            </a:pPr>
            <a:r>
              <a:rPr lang="en-US" b="1" i="0" u="none" strike="noStrike" baseline="0" dirty="0">
                <a:latin typeface="Helvetica Neue" panose="02000503000000020004"/>
              </a:rPr>
              <a:t>Reflection Questions</a:t>
            </a:r>
            <a:endParaRPr lang="en-US" b="0" i="0" u="none" strike="noStrike" baseline="0" dirty="0">
              <a:latin typeface="Helvetica Neue" panose="02000503000000020004"/>
            </a:endParaRPr>
          </a:p>
          <a:p>
            <a:r>
              <a:rPr lang="en-US" b="0" i="0" u="none" strike="noStrike" baseline="0" dirty="0">
                <a:solidFill>
                  <a:srgbClr val="211D1E"/>
                </a:solidFill>
                <a:latin typeface="Helvetica Neue" panose="02000503000000020004"/>
              </a:rPr>
              <a:t>Can you code your robot to navigate to a model on the mat? </a:t>
            </a:r>
          </a:p>
          <a:p>
            <a:r>
              <a:rPr lang="en-US" b="0" i="0" u="none" strike="noStrike" baseline="0" dirty="0">
                <a:solidFill>
                  <a:srgbClr val="211D1E"/>
                </a:solidFill>
                <a:latin typeface="Helvetica Neue" panose="02000503000000020004"/>
              </a:rPr>
              <a:t>What objects does your robot need to avoid?</a:t>
            </a:r>
            <a:endParaRPr lang="en-US" b="0" i="0" u="none" strike="noStrike" baseline="0" dirty="0">
              <a:solidFill>
                <a:schemeClr val="tx1"/>
              </a:solidFill>
              <a:latin typeface="Helvetica Neue" panose="02000503000000020004"/>
            </a:endParaRPr>
          </a:p>
          <a:p>
            <a:endParaRPr lang="en-US" b="0" i="0" u="none" strike="noStrike" baseline="0" dirty="0">
              <a:solidFill>
                <a:srgbClr val="211D1E"/>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Robot Lesson 3</a:t>
            </a:r>
          </a:p>
        </p:txBody>
      </p:sp>
      <p:pic>
        <p:nvPicPr>
          <p:cNvPr id="5" name="Picture 4">
            <a:extLst>
              <a:ext uri="{FF2B5EF4-FFF2-40B4-BE49-F238E27FC236}">
                <a16:creationId xmlns:a16="http://schemas.microsoft.com/office/drawing/2014/main" id="{2792DBE3-2E22-43FD-BDFE-F673D18EAB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082" y="1837299"/>
            <a:ext cx="5601538" cy="3183401"/>
          </a:xfrm>
          <a:prstGeom prst="rect">
            <a:avLst/>
          </a:prstGeom>
        </p:spPr>
      </p:pic>
    </p:spTree>
    <p:extLst>
      <p:ext uri="{BB962C8B-B14F-4D97-AF65-F5344CB8AC3E}">
        <p14:creationId xmlns:p14="http://schemas.microsoft.com/office/powerpoint/2010/main" val="2086260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10" name="Text Placeholder 9">
            <a:extLst>
              <a:ext uri="{FF2B5EF4-FFF2-40B4-BE49-F238E27FC236}">
                <a16:creationId xmlns:a16="http://schemas.microsoft.com/office/drawing/2014/main" id="{822B3E6E-CBE4-4586-A902-FB12D889174C}"/>
              </a:ext>
            </a:extLst>
          </p:cNvPr>
          <p:cNvSpPr>
            <a:spLocks noGrp="1"/>
          </p:cNvSpPr>
          <p:nvPr>
            <p:ph type="body" sz="quarter" idx="14"/>
          </p:nvPr>
        </p:nvSpPr>
        <p:spPr>
          <a:xfrm>
            <a:off x="628648" y="1127761"/>
            <a:ext cx="6572251" cy="1853309"/>
          </a:xfrm>
        </p:spPr>
        <p:txBody>
          <a:bodyPr>
            <a:noAutofit/>
          </a:bodyPr>
          <a:lstStyle/>
          <a:p>
            <a:pPr marL="0" indent="0">
              <a:buNone/>
            </a:pPr>
            <a:r>
              <a:rPr lang="en-US" b="0" i="0" u="none" strike="noStrike" baseline="0" dirty="0">
                <a:solidFill>
                  <a:srgbClr val="211D1E"/>
                </a:solidFill>
                <a:latin typeface="Helvetica Neue" panose="02000503000000020004"/>
              </a:rPr>
              <a:t>How can you ensure cargo is transported to where it needs to go, especially when the location is difficult to access? Well-maintained infrastructure and innovative ways to reach isolated areas should be considered. </a:t>
            </a:r>
            <a:endParaRPr lang="en-US" b="0" i="0" u="none" strike="noStrike" baseline="0" dirty="0">
              <a:solidFill>
                <a:srgbClr val="000000"/>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Access Project Spark</a:t>
            </a:r>
            <a:endParaRPr lang="en-US" dirty="0">
              <a:solidFill>
                <a:srgbClr val="00A651"/>
              </a:solidFill>
            </a:endParaRPr>
          </a:p>
        </p:txBody>
      </p:sp>
      <p:pic>
        <p:nvPicPr>
          <p:cNvPr id="11" name="Picture 10" descr="Shape&#10;&#10;Description automatically generated">
            <a:extLst>
              <a:ext uri="{FF2B5EF4-FFF2-40B4-BE49-F238E27FC236}">
                <a16:creationId xmlns:a16="http://schemas.microsoft.com/office/drawing/2014/main" id="{511BB91E-73D0-46B0-A8DB-ECFB579AC131}"/>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sp>
        <p:nvSpPr>
          <p:cNvPr id="12" name="Text Placeholder 9">
            <a:extLst>
              <a:ext uri="{FF2B5EF4-FFF2-40B4-BE49-F238E27FC236}">
                <a16:creationId xmlns:a16="http://schemas.microsoft.com/office/drawing/2014/main" id="{42E4A539-E7FA-4E79-9766-0E928E9DEA68}"/>
              </a:ext>
            </a:extLst>
          </p:cNvPr>
          <p:cNvSpPr txBox="1">
            <a:spLocks/>
          </p:cNvSpPr>
          <p:nvPr/>
        </p:nvSpPr>
        <p:spPr>
          <a:xfrm>
            <a:off x="628649" y="3069124"/>
            <a:ext cx="8299451" cy="29966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u="none" strike="noStrike" baseline="0" dirty="0">
                <a:solidFill>
                  <a:srgbClr val="ED1A22"/>
                </a:solidFill>
                <a:latin typeface="Helvetica Neue" panose="02000503000000020004"/>
              </a:rPr>
              <a:t>Think about… </a:t>
            </a:r>
            <a:endParaRPr lang="en-US" sz="1800" b="0" i="0" u="none" strike="noStrike" baseline="0" dirty="0">
              <a:latin typeface="Helvetica Neue" panose="02000503000000020004"/>
            </a:endParaRPr>
          </a:p>
          <a:p>
            <a:pPr>
              <a:spcBef>
                <a:spcPts val="0"/>
              </a:spcBef>
            </a:pPr>
            <a:r>
              <a:rPr lang="en-US" b="0" i="0" u="none" strike="noStrike" baseline="0" dirty="0">
                <a:solidFill>
                  <a:srgbClr val="211D1E"/>
                </a:solidFill>
                <a:latin typeface="Helvetica Neue" panose="02000503000000020004"/>
              </a:rPr>
              <a:t>Maintenance of roads, tracks, and transportation systems. </a:t>
            </a:r>
          </a:p>
          <a:p>
            <a:pPr>
              <a:spcBef>
                <a:spcPts val="0"/>
              </a:spcBef>
            </a:pPr>
            <a:r>
              <a:rPr lang="en-US" b="0" i="0" u="none" strike="noStrike" baseline="0" dirty="0">
                <a:solidFill>
                  <a:srgbClr val="211D1E"/>
                </a:solidFill>
                <a:latin typeface="Helvetica Neue" panose="02000503000000020004"/>
              </a:rPr>
              <a:t>Repair of infrastructure. </a:t>
            </a:r>
          </a:p>
          <a:p>
            <a:pPr>
              <a:spcBef>
                <a:spcPts val="0"/>
              </a:spcBef>
            </a:pPr>
            <a:r>
              <a:rPr lang="en-US" b="0" i="0" u="none" strike="noStrike" baseline="0" dirty="0">
                <a:solidFill>
                  <a:srgbClr val="211D1E"/>
                </a:solidFill>
                <a:latin typeface="Helvetica Neue" panose="02000503000000020004"/>
              </a:rPr>
              <a:t>Creation of new transportation networks to improve access. </a:t>
            </a:r>
          </a:p>
          <a:p>
            <a:pPr>
              <a:spcBef>
                <a:spcPts val="0"/>
              </a:spcBef>
            </a:pPr>
            <a:r>
              <a:rPr lang="en-US" b="0" i="0" u="none" strike="noStrike" baseline="0" dirty="0">
                <a:solidFill>
                  <a:srgbClr val="211D1E"/>
                </a:solidFill>
                <a:latin typeface="Helvetica Neue" panose="02000503000000020004"/>
              </a:rPr>
              <a:t>Innovative new forms of transportation. </a:t>
            </a:r>
          </a:p>
          <a:p>
            <a:pPr marL="0" indent="0">
              <a:buNone/>
            </a:pPr>
            <a:r>
              <a:rPr lang="en-US" sz="1800" b="0" i="1" u="none" strike="noStrike" baseline="0" dirty="0">
                <a:solidFill>
                  <a:srgbClr val="211D1E"/>
                </a:solidFill>
                <a:latin typeface="Helvetica Neue" panose="02000503000000020004"/>
              </a:rPr>
              <a:t>The models you built this session relate to missions in the Robot Game that represent improving access to delivery destinations. </a:t>
            </a:r>
            <a:endParaRPr lang="en-US" sz="1800" dirty="0">
              <a:latin typeface="Helvetica Neue" panose="02000503000000020004"/>
            </a:endParaRPr>
          </a:p>
        </p:txBody>
      </p:sp>
    </p:spTree>
    <p:extLst>
      <p:ext uri="{BB962C8B-B14F-4D97-AF65-F5344CB8AC3E}">
        <p14:creationId xmlns:p14="http://schemas.microsoft.com/office/powerpoint/2010/main" val="194432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28650" y="1490491"/>
            <a:ext cx="6221906" cy="762634"/>
          </a:xfrm>
        </p:spPr>
        <p:txBody>
          <a:bodyPr>
            <a:normAutofit/>
          </a:bodyPr>
          <a:lstStyle/>
          <a:p>
            <a:r>
              <a:rPr lang="en-US" b="0" i="0" u="none" strike="noStrike" baseline="0" dirty="0">
                <a:solidFill>
                  <a:srgbClr val="211D1E"/>
                </a:solidFill>
                <a:latin typeface="Helvetica Neue" panose="02000503000000020004"/>
              </a:rPr>
              <a:t>Build the Access models in Bags 10-12 using Building Instruction Books 10-12. </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Access Project Spark</a:t>
            </a:r>
          </a:p>
        </p:txBody>
      </p:sp>
      <p:pic>
        <p:nvPicPr>
          <p:cNvPr id="16" name="Picture 15" descr="Shape&#10;&#10;Description automatically generated">
            <a:extLst>
              <a:ext uri="{FF2B5EF4-FFF2-40B4-BE49-F238E27FC236}">
                <a16:creationId xmlns:a16="http://schemas.microsoft.com/office/drawing/2014/main" id="{F2A18C6B-938E-4587-A5DE-9EC5FCB465F6}"/>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7" name="Picture 6">
            <a:extLst>
              <a:ext uri="{FF2B5EF4-FFF2-40B4-BE49-F238E27FC236}">
                <a16:creationId xmlns:a16="http://schemas.microsoft.com/office/drawing/2014/main" id="{219B2643-CCAA-4FED-9040-269D7273DC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468" y="3995659"/>
            <a:ext cx="8131064" cy="1955033"/>
          </a:xfrm>
          <a:prstGeom prst="rect">
            <a:avLst/>
          </a:prstGeom>
          <a:ln w="3175">
            <a:solidFill>
              <a:schemeClr val="tx1"/>
            </a:solidFill>
          </a:ln>
        </p:spPr>
      </p:pic>
      <p:pic>
        <p:nvPicPr>
          <p:cNvPr id="8" name="Picture 7">
            <a:extLst>
              <a:ext uri="{FF2B5EF4-FFF2-40B4-BE49-F238E27FC236}">
                <a16:creationId xmlns:a16="http://schemas.microsoft.com/office/drawing/2014/main" id="{68B0B8E5-B001-49CC-A182-D0E88DFFAB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6468" y="2621424"/>
            <a:ext cx="8183050" cy="1420328"/>
          </a:xfrm>
          <a:prstGeom prst="rect">
            <a:avLst/>
          </a:prstGeom>
          <a:ln w="3175">
            <a:solidFill>
              <a:schemeClr val="tx1"/>
            </a:solidFill>
          </a:ln>
        </p:spPr>
      </p:pic>
    </p:spTree>
    <p:extLst>
      <p:ext uri="{BB962C8B-B14F-4D97-AF65-F5344CB8AC3E}">
        <p14:creationId xmlns:p14="http://schemas.microsoft.com/office/powerpoint/2010/main" val="382257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28650" y="1143349"/>
            <a:ext cx="5884884" cy="1587325"/>
          </a:xfrm>
        </p:spPr>
        <p:txBody>
          <a:bodyPr>
            <a:noAutofit/>
          </a:bodyPr>
          <a:lstStyle/>
          <a:p>
            <a:r>
              <a:rPr lang="en-US" b="0" i="0" u="none" strike="noStrike" baseline="0" dirty="0">
                <a:solidFill>
                  <a:srgbClr val="211D1E"/>
                </a:solidFill>
                <a:latin typeface="Helvetica Neue" panose="02000503000000020004"/>
              </a:rPr>
              <a:t>Connect the missions to the models you built. </a:t>
            </a:r>
          </a:p>
          <a:p>
            <a:r>
              <a:rPr lang="en-US" b="0" i="0" u="none" strike="noStrike" baseline="0" dirty="0">
                <a:solidFill>
                  <a:srgbClr val="211D1E"/>
                </a:solidFill>
                <a:latin typeface="Helvetica Neue" panose="02000503000000020004"/>
              </a:rPr>
              <a:t>Discuss how the models are linked to the problem presented</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Access Project Spark</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6" name="Picture 5" descr="A picture containing transport, toy&#10;&#10;Description automatically generated">
            <a:extLst>
              <a:ext uri="{FF2B5EF4-FFF2-40B4-BE49-F238E27FC236}">
                <a16:creationId xmlns:a16="http://schemas.microsoft.com/office/drawing/2014/main" id="{7BC712F5-2103-4BDE-9130-B33C1C8FA8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2936" y="1735731"/>
            <a:ext cx="6546850" cy="4824187"/>
          </a:xfrm>
          <a:prstGeom prst="rect">
            <a:avLst/>
          </a:prstGeom>
        </p:spPr>
      </p:pic>
      <p:pic>
        <p:nvPicPr>
          <p:cNvPr id="10" name="Picture 9" descr="A picture containing LEGO, toy, transport&#10;&#10;Description automatically generated">
            <a:extLst>
              <a:ext uri="{FF2B5EF4-FFF2-40B4-BE49-F238E27FC236}">
                <a16:creationId xmlns:a16="http://schemas.microsoft.com/office/drawing/2014/main" id="{035EE247-29D4-446C-B835-92F080B846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46766" y="3063736"/>
            <a:ext cx="3699806" cy="3497021"/>
          </a:xfrm>
          <a:prstGeom prst="rect">
            <a:avLst/>
          </a:prstGeom>
        </p:spPr>
      </p:pic>
      <p:pic>
        <p:nvPicPr>
          <p:cNvPr id="13" name="Picture 12" descr="A picture containing LEGO, toy&#10;&#10;Description automatically generated">
            <a:extLst>
              <a:ext uri="{FF2B5EF4-FFF2-40B4-BE49-F238E27FC236}">
                <a16:creationId xmlns:a16="http://schemas.microsoft.com/office/drawing/2014/main" id="{08DE5A38-377D-43FB-977B-57876A2AB7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0629" y="2338567"/>
            <a:ext cx="3762552" cy="2180866"/>
          </a:xfrm>
          <a:prstGeom prst="rect">
            <a:avLst/>
          </a:prstGeom>
        </p:spPr>
      </p:pic>
    </p:spTree>
    <p:extLst>
      <p:ext uri="{BB962C8B-B14F-4D97-AF65-F5344CB8AC3E}">
        <p14:creationId xmlns:p14="http://schemas.microsoft.com/office/powerpoint/2010/main" val="211715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pic>
        <p:nvPicPr>
          <p:cNvPr id="5" name="Picture 4" descr="A train on the railway tracks&#10;&#10;Description automatically generated with medium confidence">
            <a:extLst>
              <a:ext uri="{FF2B5EF4-FFF2-40B4-BE49-F238E27FC236}">
                <a16:creationId xmlns:a16="http://schemas.microsoft.com/office/drawing/2014/main" id="{5F4ACC1C-E854-4D0C-B08E-EEB27E055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4533" y="3719457"/>
            <a:ext cx="3883511" cy="2287451"/>
          </a:xfrm>
          <a:prstGeom prst="rect">
            <a:avLst/>
          </a:prstGeom>
        </p:spPr>
      </p:pic>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1" y="365127"/>
            <a:ext cx="5572974" cy="1001946"/>
          </a:xfrm>
        </p:spPr>
        <p:txBody>
          <a:bodyPr>
            <a:normAutofit/>
          </a:bodyPr>
          <a:lstStyle/>
          <a:p>
            <a:r>
              <a:rPr lang="en-US" dirty="0">
                <a:solidFill>
                  <a:srgbClr val="ED1C24"/>
                </a:solidFill>
              </a:rPr>
              <a:t>Train Tracks</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10" name="Picture 9">
            <a:extLst>
              <a:ext uri="{FF2B5EF4-FFF2-40B4-BE49-F238E27FC236}">
                <a16:creationId xmlns:a16="http://schemas.microsoft.com/office/drawing/2014/main" id="{CA403B4F-F8C7-4893-8280-65D0F996010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6468" y="1962641"/>
            <a:ext cx="8131064" cy="894860"/>
          </a:xfrm>
          <a:prstGeom prst="rect">
            <a:avLst/>
          </a:prstGeom>
          <a:ln w="3175">
            <a:solidFill>
              <a:schemeClr val="tx1"/>
            </a:solidFill>
          </a:ln>
        </p:spPr>
      </p:pic>
      <p:pic>
        <p:nvPicPr>
          <p:cNvPr id="11" name="Picture 10" descr="A picture containing transport, toy&#10;&#10;Description automatically generated">
            <a:extLst>
              <a:ext uri="{FF2B5EF4-FFF2-40B4-BE49-F238E27FC236}">
                <a16:creationId xmlns:a16="http://schemas.microsoft.com/office/drawing/2014/main" id="{EAAD77C7-C0D6-4DD5-9F78-872A755FE5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345" y="2410071"/>
            <a:ext cx="5489943" cy="4045382"/>
          </a:xfrm>
          <a:prstGeom prst="rect">
            <a:avLst/>
          </a:prstGeom>
        </p:spPr>
      </p:pic>
    </p:spTree>
    <p:extLst>
      <p:ext uri="{BB962C8B-B14F-4D97-AF65-F5344CB8AC3E}">
        <p14:creationId xmlns:p14="http://schemas.microsoft.com/office/powerpoint/2010/main" val="593059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4B9620E39DC0D46B013DDD47E942A0F" ma:contentTypeVersion="13" ma:contentTypeDescription="Create a new document." ma:contentTypeScope="" ma:versionID="8203f4a1a4c036fb137e6fa6e7a2a285">
  <xsd:schema xmlns:xsd="http://www.w3.org/2001/XMLSchema" xmlns:xs="http://www.w3.org/2001/XMLSchema" xmlns:p="http://schemas.microsoft.com/office/2006/metadata/properties" xmlns:ns2="f0e45243-17b0-4cce-9b2d-f191534f8a0e" xmlns:ns3="eef8d247-b517-4b03-8403-4e70816b143f" targetNamespace="http://schemas.microsoft.com/office/2006/metadata/properties" ma:root="true" ma:fieldsID="6a3bae3d380ee0628374f0bda4e02413" ns2:_="" ns3:_="">
    <xsd:import namespace="f0e45243-17b0-4cce-9b2d-f191534f8a0e"/>
    <xsd:import namespace="eef8d247-b517-4b03-8403-4e70816b143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45243-17b0-4cce-9b2d-f191534f8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ef8d247-b517-4b03-8403-4e70816b143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551E2D7E-9FA8-4EB3-9C54-A7E57A7F76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45243-17b0-4cce-9b2d-f191534f8a0e"/>
    <ds:schemaRef ds:uri="eef8d247-b517-4b03-8403-4e70816b14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5446</TotalTime>
  <Words>889</Words>
  <Application>Microsoft Macintosh PowerPoint</Application>
  <PresentationFormat>On-screen Show (4:3)</PresentationFormat>
  <Paragraphs>136</Paragraphs>
  <Slides>23</Slides>
  <Notes>22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Arial-BoldMT</vt:lpstr>
      <vt:lpstr>ArialMT</vt:lpstr>
      <vt:lpstr>Calibri</vt:lpstr>
      <vt:lpstr>Chantal Light</vt:lpstr>
      <vt:lpstr>Helvetica Neue</vt:lpstr>
      <vt:lpstr>Roboto</vt:lpstr>
      <vt:lpstr>Roboto Medium</vt:lpstr>
      <vt:lpstr>Office Theme</vt:lpstr>
      <vt:lpstr>1_Office Theme</vt:lpstr>
      <vt:lpstr>PowerPoint Presentation</vt:lpstr>
      <vt:lpstr>Session Overview</vt:lpstr>
      <vt:lpstr>Introduction</vt:lpstr>
      <vt:lpstr>Robot Lesson 3</vt:lpstr>
      <vt:lpstr>Robot Lesson 3</vt:lpstr>
      <vt:lpstr>Access Project Spark</vt:lpstr>
      <vt:lpstr>Access Project Spark</vt:lpstr>
      <vt:lpstr>Access Project Spark</vt:lpstr>
      <vt:lpstr>Train Tracks</vt:lpstr>
      <vt:lpstr>PowerPoint Presentation</vt:lpstr>
      <vt:lpstr>PowerPoint Presentation</vt:lpstr>
      <vt:lpstr>Bridge</vt:lpstr>
      <vt:lpstr>PowerPoint Presentation</vt:lpstr>
      <vt:lpstr>Air Drop</vt:lpstr>
      <vt:lpstr>PowerPoint Presentation</vt:lpstr>
      <vt:lpstr>Access Project Spark</vt:lpstr>
      <vt:lpstr>Share</vt:lpstr>
      <vt:lpstr>PowerPoint Presentation</vt:lpstr>
      <vt:lpstr>Reflection Questions</vt:lpstr>
      <vt:lpstr>Career Connections</vt:lpstr>
      <vt:lpstr>Multimedia Resources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Singh, Ramandeep</cp:lastModifiedBy>
  <cp:revision>11</cp:revision>
  <dcterms:created xsi:type="dcterms:W3CDTF">2020-04-21T20:33:01Z</dcterms:created>
  <dcterms:modified xsi:type="dcterms:W3CDTF">2021-10-16T14:14:07Z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0x01010084B9620E39DC0D46B013DDD47E942A0F</vt:lpwstr>
  </property>
</Properties>
</file>